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36004500"/>
  <p:notesSz cx="6858000" cy="9144000"/>
  <p:defaultTextStyle>
    <a:defPPr>
      <a:defRPr lang="pt-BR"/>
    </a:defPPr>
    <a:lvl1pPr algn="l" defTabSz="3702050" rtl="0" fontAlgn="base">
      <a:spcBef>
        <a:spcPct val="0"/>
      </a:spcBef>
      <a:spcAft>
        <a:spcPct val="0"/>
      </a:spcAft>
      <a:defRPr sz="73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1849438" indent="-1457325" algn="l" defTabSz="3702050" rtl="0" fontAlgn="base">
      <a:spcBef>
        <a:spcPct val="0"/>
      </a:spcBef>
      <a:spcAft>
        <a:spcPct val="0"/>
      </a:spcAft>
      <a:defRPr sz="73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3702050" indent="-2917825" algn="l" defTabSz="3702050" rtl="0" fontAlgn="base">
      <a:spcBef>
        <a:spcPct val="0"/>
      </a:spcBef>
      <a:spcAft>
        <a:spcPct val="0"/>
      </a:spcAft>
      <a:defRPr sz="73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5553075" indent="-4378325" algn="l" defTabSz="3702050" rtl="0" fontAlgn="base">
      <a:spcBef>
        <a:spcPct val="0"/>
      </a:spcBef>
      <a:spcAft>
        <a:spcPct val="0"/>
      </a:spcAft>
      <a:defRPr sz="73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7405688" indent="-5837238" algn="l" defTabSz="3702050" rtl="0" fontAlgn="base">
      <a:spcBef>
        <a:spcPct val="0"/>
      </a:spcBef>
      <a:spcAft>
        <a:spcPct val="0"/>
      </a:spcAft>
      <a:defRPr sz="73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73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73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73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73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9072">
          <p15:clr>
            <a:srgbClr val="A4A3A4"/>
          </p15:clr>
        </p15:guide>
        <p15:guide id="3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33FF"/>
    <a:srgbClr val="CC33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650" autoAdjust="0"/>
  </p:normalViewPr>
  <p:slideViewPr>
    <p:cSldViewPr>
      <p:cViewPr>
        <p:scale>
          <a:sx n="25" d="100"/>
          <a:sy n="25" d="100"/>
        </p:scale>
        <p:origin x="1176" y="462"/>
      </p:cViewPr>
      <p:guideLst>
        <p:guide orient="horz" pos="11340"/>
        <p:guide pos="9072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32054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32054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9DC072-B728-4143-BC5E-A94EEB4EAFDE}" type="datetimeFigureOut">
              <a:rPr lang="pt-BR"/>
              <a:pPr>
                <a:defRPr/>
              </a:pPr>
              <a:t>19/10/2019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685800"/>
            <a:ext cx="30861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32054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32054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130007D-B3F9-439D-9D32-C51555BA56C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37930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702050" rtl="0" eaLnBrk="0" fontAlgn="base" hangingPunct="0">
      <a:spcBef>
        <a:spcPct val="30000"/>
      </a:spcBef>
      <a:spcAft>
        <a:spcPct val="0"/>
      </a:spcAft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849438" algn="l" defTabSz="3702050" rtl="0" eaLnBrk="0" fontAlgn="base" hangingPunct="0">
      <a:spcBef>
        <a:spcPct val="30000"/>
      </a:spcBef>
      <a:spcAft>
        <a:spcPct val="0"/>
      </a:spcAft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3702050" algn="l" defTabSz="3702050" rtl="0" eaLnBrk="0" fontAlgn="base" hangingPunct="0">
      <a:spcBef>
        <a:spcPct val="30000"/>
      </a:spcBef>
      <a:spcAft>
        <a:spcPct val="0"/>
      </a:spcAft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5553075" algn="l" defTabSz="3702050" rtl="0" eaLnBrk="0" fontAlgn="base" hangingPunct="0">
      <a:spcBef>
        <a:spcPct val="30000"/>
      </a:spcBef>
      <a:spcAft>
        <a:spcPct val="0"/>
      </a:spcAft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7405688" algn="l" defTabSz="3702050" rtl="0" eaLnBrk="0" fontAlgn="base" hangingPunct="0">
      <a:spcBef>
        <a:spcPct val="30000"/>
      </a:spcBef>
      <a:spcAft>
        <a:spcPct val="0"/>
      </a:spcAft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9257837" algn="l" defTabSz="370313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11109405" algn="l" defTabSz="370313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12960972" algn="l" defTabSz="370313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4812539" algn="l" defTabSz="370313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885950" y="685800"/>
            <a:ext cx="30861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dirty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4319588" fontAlgn="base">
              <a:spcBef>
                <a:spcPct val="0"/>
              </a:spcBef>
              <a:spcAft>
                <a:spcPct val="0"/>
              </a:spcAft>
              <a:defRPr/>
            </a:pPr>
            <a:fld id="{11080A35-0055-4C72-98BF-B4984913B5E0}" type="slidenum">
              <a:rPr lang="pt-BR" smtClean="0"/>
              <a:pPr defTabSz="4319588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5" y="11184733"/>
            <a:ext cx="27543443" cy="7717632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9" y="20402550"/>
            <a:ext cx="2268283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5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3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4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6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7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9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0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2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C625D-8441-4238-A3D7-13F5325D91ED}" type="datetimeFigureOut">
              <a:rPr lang="pt-BR"/>
              <a:pPr>
                <a:defRPr/>
              </a:pPr>
              <a:t>19/10/2019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BD8BC-D5F3-4EA1-A1CC-5C506D5F6126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70E47-7118-49E0-9FE5-82F29C1DF9E1}" type="datetimeFigureOut">
              <a:rPr lang="pt-BR"/>
              <a:pPr>
                <a:defRPr/>
              </a:pPr>
              <a:t>19/10/2019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96504-5954-460E-B233-9685252D5C3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9084472"/>
            <a:ext cx="25833229" cy="193540857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8" y="9084472"/>
            <a:ext cx="76970870" cy="193540857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268F7-6E8E-488A-BE9C-A7A0A17B4984}" type="datetimeFigureOut">
              <a:rPr lang="pt-BR"/>
              <a:pPr>
                <a:defRPr/>
              </a:pPr>
              <a:t>19/10/2019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34388-76FA-4D83-8C3E-9FB63D178A2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A2FFB-B509-4B66-B2C6-EBDED9A83DF1}" type="datetimeFigureOut">
              <a:rPr lang="pt-BR"/>
              <a:pPr>
                <a:defRPr/>
              </a:pPr>
              <a:t>19/10/2019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B5276-6B58-45C8-A682-DA971BA102D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7" y="23136228"/>
            <a:ext cx="27543443" cy="7150894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7" y="15260246"/>
            <a:ext cx="27543443" cy="7875982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567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313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470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627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7837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9405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097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253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05B40-B41A-4155-8AA8-780DA74C4DDC}" type="datetimeFigureOut">
              <a:rPr lang="pt-BR"/>
              <a:pPr>
                <a:defRPr/>
              </a:pPr>
              <a:t>19/10/2019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73A02-F18E-4060-B009-465DE693D21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7" y="52923284"/>
            <a:ext cx="51402048" cy="149702044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52923284"/>
            <a:ext cx="51402051" cy="149702044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76B3B-B845-4016-90C9-BF644DA73DE7}" type="datetimeFigureOut">
              <a:rPr lang="pt-BR"/>
              <a:pPr>
                <a:defRPr/>
              </a:pPr>
              <a:t>19/10/2019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ED807-1132-4A36-828A-561F97FFE1F6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441849"/>
            <a:ext cx="2916364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059345"/>
            <a:ext cx="14317416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567" indent="0">
              <a:buNone/>
              <a:defRPr sz="8100" b="1"/>
            </a:lvl2pPr>
            <a:lvl3pPr marL="3703135" indent="0">
              <a:buNone/>
              <a:defRPr sz="7300" b="1"/>
            </a:lvl3pPr>
            <a:lvl4pPr marL="5554702" indent="0">
              <a:buNone/>
              <a:defRPr sz="6500" b="1"/>
            </a:lvl4pPr>
            <a:lvl5pPr marL="7406270" indent="0">
              <a:buNone/>
              <a:defRPr sz="6500" b="1"/>
            </a:lvl5pPr>
            <a:lvl6pPr marL="9257837" indent="0">
              <a:buNone/>
              <a:defRPr sz="6500" b="1"/>
            </a:lvl6pPr>
            <a:lvl7pPr marL="11109405" indent="0">
              <a:buNone/>
              <a:defRPr sz="6500" b="1"/>
            </a:lvl7pPr>
            <a:lvl8pPr marL="12960972" indent="0">
              <a:buNone/>
              <a:defRPr sz="6500" b="1"/>
            </a:lvl8pPr>
            <a:lvl9pPr marL="14812539" indent="0">
              <a:buNone/>
              <a:defRPr sz="65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1418094"/>
            <a:ext cx="14317416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8059345"/>
            <a:ext cx="14323040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567" indent="0">
              <a:buNone/>
              <a:defRPr sz="8100" b="1"/>
            </a:lvl2pPr>
            <a:lvl3pPr marL="3703135" indent="0">
              <a:buNone/>
              <a:defRPr sz="7300" b="1"/>
            </a:lvl3pPr>
            <a:lvl4pPr marL="5554702" indent="0">
              <a:buNone/>
              <a:defRPr sz="6500" b="1"/>
            </a:lvl4pPr>
            <a:lvl5pPr marL="7406270" indent="0">
              <a:buNone/>
              <a:defRPr sz="6500" b="1"/>
            </a:lvl5pPr>
            <a:lvl6pPr marL="9257837" indent="0">
              <a:buNone/>
              <a:defRPr sz="6500" b="1"/>
            </a:lvl6pPr>
            <a:lvl7pPr marL="11109405" indent="0">
              <a:buNone/>
              <a:defRPr sz="6500" b="1"/>
            </a:lvl7pPr>
            <a:lvl8pPr marL="12960972" indent="0">
              <a:buNone/>
              <a:defRPr sz="6500" b="1"/>
            </a:lvl8pPr>
            <a:lvl9pPr marL="14812539" indent="0">
              <a:buNone/>
              <a:defRPr sz="65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1418094"/>
            <a:ext cx="14323040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81E00-B884-46F2-A8B6-1402B7BA3577}" type="datetimeFigureOut">
              <a:rPr lang="pt-BR"/>
              <a:pPr>
                <a:defRPr/>
              </a:pPr>
              <a:t>19/10/2019</a:t>
            </a:fld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EE4E0-27BC-4F57-AF7F-92B5C82F98B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3EB7A-2A14-4252-8C9A-2C62EFD92B46}" type="datetimeFigureOut">
              <a:rPr lang="pt-BR"/>
              <a:pPr>
                <a:defRPr/>
              </a:pPr>
              <a:t>19/10/2019</a:t>
            </a:fld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382AA-CCC3-4510-976C-F6C1EEF730F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640A2-6E2A-47F3-8D52-A4344BBF22FE}" type="datetimeFigureOut">
              <a:rPr lang="pt-BR"/>
              <a:pPr>
                <a:defRPr/>
              </a:pPr>
              <a:t>19/10/2019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B84F9-F337-409B-9DB1-C77C30EEA39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5" y="1433514"/>
            <a:ext cx="10660709" cy="6100763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433516"/>
            <a:ext cx="18114764" cy="30728843"/>
          </a:xfrm>
        </p:spPr>
        <p:txBody>
          <a:bodyPr/>
          <a:lstStyle>
            <a:lvl1pPr>
              <a:defRPr sz="129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5" y="7534279"/>
            <a:ext cx="10660709" cy="24628081"/>
          </a:xfrm>
        </p:spPr>
        <p:txBody>
          <a:bodyPr/>
          <a:lstStyle>
            <a:lvl1pPr marL="0" indent="0">
              <a:buNone/>
              <a:defRPr sz="5700"/>
            </a:lvl1pPr>
            <a:lvl2pPr marL="1851567" indent="0">
              <a:buNone/>
              <a:defRPr sz="4900"/>
            </a:lvl2pPr>
            <a:lvl3pPr marL="3703135" indent="0">
              <a:buNone/>
              <a:defRPr sz="4000"/>
            </a:lvl3pPr>
            <a:lvl4pPr marL="5554702" indent="0">
              <a:buNone/>
              <a:defRPr sz="3700"/>
            </a:lvl4pPr>
            <a:lvl5pPr marL="7406270" indent="0">
              <a:buNone/>
              <a:defRPr sz="3700"/>
            </a:lvl5pPr>
            <a:lvl6pPr marL="9257837" indent="0">
              <a:buNone/>
              <a:defRPr sz="3700"/>
            </a:lvl6pPr>
            <a:lvl7pPr marL="11109405" indent="0">
              <a:buNone/>
              <a:defRPr sz="3700"/>
            </a:lvl7pPr>
            <a:lvl8pPr marL="12960972" indent="0">
              <a:buNone/>
              <a:defRPr sz="3700"/>
            </a:lvl8pPr>
            <a:lvl9pPr marL="14812539" indent="0">
              <a:buNone/>
              <a:defRPr sz="37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69235-ECDD-4185-9A36-C0E1004F0B4B}" type="datetimeFigureOut">
              <a:rPr lang="pt-BR"/>
              <a:pPr>
                <a:defRPr/>
              </a:pPr>
              <a:t>19/10/2019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1A929-5BD1-49D7-BC2A-737C56A21FB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2" y="25203151"/>
            <a:ext cx="19442430" cy="2975374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2" y="3217069"/>
            <a:ext cx="19442430" cy="21602700"/>
          </a:xfrm>
        </p:spPr>
        <p:txBody>
          <a:bodyPr rtlCol="0">
            <a:normAutofit/>
          </a:bodyPr>
          <a:lstStyle>
            <a:lvl1pPr marL="0" indent="0">
              <a:buNone/>
              <a:defRPr sz="12900"/>
            </a:lvl1pPr>
            <a:lvl2pPr marL="1851567" indent="0">
              <a:buNone/>
              <a:defRPr sz="11300"/>
            </a:lvl2pPr>
            <a:lvl3pPr marL="3703135" indent="0">
              <a:buNone/>
              <a:defRPr sz="9700"/>
            </a:lvl3pPr>
            <a:lvl4pPr marL="5554702" indent="0">
              <a:buNone/>
              <a:defRPr sz="8100"/>
            </a:lvl4pPr>
            <a:lvl5pPr marL="7406270" indent="0">
              <a:buNone/>
              <a:defRPr sz="8100"/>
            </a:lvl5pPr>
            <a:lvl6pPr marL="9257837" indent="0">
              <a:buNone/>
              <a:defRPr sz="8100"/>
            </a:lvl6pPr>
            <a:lvl7pPr marL="11109405" indent="0">
              <a:buNone/>
              <a:defRPr sz="8100"/>
            </a:lvl7pPr>
            <a:lvl8pPr marL="12960972" indent="0">
              <a:buNone/>
              <a:defRPr sz="8100"/>
            </a:lvl8pPr>
            <a:lvl9pPr marL="14812539" indent="0">
              <a:buNone/>
              <a:defRPr sz="81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2" y="28178525"/>
            <a:ext cx="19442430" cy="4225526"/>
          </a:xfrm>
        </p:spPr>
        <p:txBody>
          <a:bodyPr/>
          <a:lstStyle>
            <a:lvl1pPr marL="0" indent="0">
              <a:buNone/>
              <a:defRPr sz="5700"/>
            </a:lvl1pPr>
            <a:lvl2pPr marL="1851567" indent="0">
              <a:buNone/>
              <a:defRPr sz="4900"/>
            </a:lvl2pPr>
            <a:lvl3pPr marL="3703135" indent="0">
              <a:buNone/>
              <a:defRPr sz="4000"/>
            </a:lvl3pPr>
            <a:lvl4pPr marL="5554702" indent="0">
              <a:buNone/>
              <a:defRPr sz="3700"/>
            </a:lvl4pPr>
            <a:lvl5pPr marL="7406270" indent="0">
              <a:buNone/>
              <a:defRPr sz="3700"/>
            </a:lvl5pPr>
            <a:lvl6pPr marL="9257837" indent="0">
              <a:buNone/>
              <a:defRPr sz="3700"/>
            </a:lvl6pPr>
            <a:lvl7pPr marL="11109405" indent="0">
              <a:buNone/>
              <a:defRPr sz="3700"/>
            </a:lvl7pPr>
            <a:lvl8pPr marL="12960972" indent="0">
              <a:buNone/>
              <a:defRPr sz="3700"/>
            </a:lvl8pPr>
            <a:lvl9pPr marL="14812539" indent="0">
              <a:buNone/>
              <a:defRPr sz="37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4E9A-3A9F-406C-B140-E626F44F9718}" type="datetimeFigureOut">
              <a:rPr lang="pt-BR"/>
              <a:pPr>
                <a:defRPr/>
              </a:pPr>
              <a:t>19/10/2019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9103-5DDC-4722-B249-7135A3A7B46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621631" y="1441450"/>
            <a:ext cx="29160788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313" tIns="185157" rIns="370313" bIns="1851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621631" y="8401050"/>
            <a:ext cx="29160788" cy="2376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313" tIns="185157" rIns="370313" bIns="1851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1631" y="33370838"/>
            <a:ext cx="7558088" cy="1916112"/>
          </a:xfrm>
          <a:prstGeom prst="rect">
            <a:avLst/>
          </a:prstGeom>
        </p:spPr>
        <p:txBody>
          <a:bodyPr vert="horz" lIns="370313" tIns="185157" rIns="370313" bIns="185157" rtlCol="0" anchor="ctr"/>
          <a:lstStyle>
            <a:lvl1pPr algn="l" defTabSz="3703135" fontAlgn="auto">
              <a:spcBef>
                <a:spcPts val="0"/>
              </a:spcBef>
              <a:spcAft>
                <a:spcPts val="0"/>
              </a:spcAft>
              <a:defRPr sz="4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D8A981-6E95-455E-87BE-42BF2E39298B}" type="datetimeFigureOut">
              <a:rPr lang="pt-BR"/>
              <a:pPr>
                <a:defRPr/>
              </a:pPr>
              <a:t>19/10/2019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028" y="33370838"/>
            <a:ext cx="10261997" cy="1916112"/>
          </a:xfrm>
          <a:prstGeom prst="rect">
            <a:avLst/>
          </a:prstGeom>
        </p:spPr>
        <p:txBody>
          <a:bodyPr vert="horz" lIns="370313" tIns="185157" rIns="370313" bIns="185157" rtlCol="0" anchor="ctr"/>
          <a:lstStyle>
            <a:lvl1pPr algn="ctr" defTabSz="3703135" fontAlgn="auto">
              <a:spcBef>
                <a:spcPts val="0"/>
              </a:spcBef>
              <a:spcAft>
                <a:spcPts val="0"/>
              </a:spcAft>
              <a:defRPr sz="4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4331" y="33370838"/>
            <a:ext cx="7558088" cy="1916112"/>
          </a:xfrm>
          <a:prstGeom prst="rect">
            <a:avLst/>
          </a:prstGeom>
        </p:spPr>
        <p:txBody>
          <a:bodyPr vert="horz" lIns="370313" tIns="185157" rIns="370313" bIns="185157" rtlCol="0" anchor="ctr"/>
          <a:lstStyle>
            <a:lvl1pPr algn="r" defTabSz="3703135" fontAlgn="auto">
              <a:spcBef>
                <a:spcPts val="0"/>
              </a:spcBef>
              <a:spcAft>
                <a:spcPts val="0"/>
              </a:spcAft>
              <a:defRPr sz="4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83F61A-C630-4817-B441-3F6186CA489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02050" rtl="0" eaLnBrk="0" fontAlgn="base" hangingPunct="0">
        <a:spcBef>
          <a:spcPct val="0"/>
        </a:spcBef>
        <a:spcAft>
          <a:spcPct val="0"/>
        </a:spcAft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2pPr>
      <a:lvl3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3pPr>
      <a:lvl4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4pPr>
      <a:lvl5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5pPr>
      <a:lvl6pPr marL="391866" algn="ctr" defTabSz="3702319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6pPr>
      <a:lvl7pPr marL="783732" algn="ctr" defTabSz="3702319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7pPr>
      <a:lvl8pPr marL="1175598" algn="ctr" defTabSz="3702319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8pPr>
      <a:lvl9pPr marL="1567464" algn="ctr" defTabSz="3702319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9pPr>
    </p:titleStyle>
    <p:bodyStyle>
      <a:lvl1pPr marL="1387475" indent="-1387475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2900" kern="1200">
          <a:solidFill>
            <a:schemeClr val="tx1"/>
          </a:solidFill>
          <a:latin typeface="+mn-lt"/>
          <a:ea typeface="+mn-ea"/>
          <a:cs typeface="+mn-cs"/>
        </a:defRPr>
      </a:lvl1pPr>
      <a:lvl2pPr marL="3008313" indent="-1155700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7563" indent="-923925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78588" indent="-923925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1200" indent="-923925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3621" indent="-925784" algn="l" defTabSz="3703135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5188" indent="-925784" algn="l" defTabSz="3703135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6756" indent="-925784" algn="l" defTabSz="3703135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8323" indent="-925784" algn="l" defTabSz="3703135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70313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567" algn="l" defTabSz="370313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135" algn="l" defTabSz="370313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702" algn="l" defTabSz="370313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6270" algn="l" defTabSz="370313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7837" algn="l" defTabSz="370313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9405" algn="l" defTabSz="370313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0972" algn="l" defTabSz="370313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2539" algn="l" defTabSz="370313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1118892" y="16912672"/>
            <a:ext cx="14925612" cy="3126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8373" tIns="39187" rIns="78373" bIns="39187">
            <a:spAutoFit/>
          </a:bodyPr>
          <a:lstStyle/>
          <a:p>
            <a:pPr algn="just" defTabSz="3703679" fontAlgn="auto">
              <a:spcBef>
                <a:spcPts val="514"/>
              </a:spcBef>
              <a:spcAft>
                <a:spcPts val="514"/>
              </a:spcAft>
              <a:defRPr/>
            </a:pPr>
            <a:r>
              <a:rPr lang="pt-BR" sz="33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Trata-se do corpo central do trabalho e pode ser organizado ou estruturado de acordo com a conveniência da exposição e com a construção lógica do trabalho. Na constituição desse corpo central do estudo é imprescindível ter presente o fio condutor em torno do qual esta parte será tecida. Descrever o modo como os dados foram coletados e o papel desempenhado pelo pesquisador.</a:t>
            </a: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987941" y="27854108"/>
            <a:ext cx="14872133" cy="7019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8373" tIns="39187" rIns="78373" bIns="39187">
            <a:spAutoFit/>
          </a:bodyPr>
          <a:lstStyle/>
          <a:p>
            <a:pPr algn="ctr" defTabSz="3703679" fontAlgn="auto">
              <a:spcBef>
                <a:spcPts val="514"/>
              </a:spcBef>
              <a:spcAft>
                <a:spcPts val="514"/>
              </a:spcAft>
              <a:defRPr/>
            </a:pPr>
            <a:endParaRPr lang="pt-BR" sz="3200" b="1" dirty="0">
              <a:ln w="10541" cmpd="sng">
                <a:solidFill>
                  <a:schemeClr val="tx1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anose="020B0604020202020204" pitchFamily="34" charset="0"/>
              <a:cs typeface="Arial" pitchFamily="34" charset="0"/>
            </a:endParaRPr>
          </a:p>
          <a:p>
            <a:pPr algn="just" defTabSz="3703679" fontAlgn="auto">
              <a:spcBef>
                <a:spcPts val="514"/>
              </a:spcBef>
              <a:spcAft>
                <a:spcPts val="514"/>
              </a:spcAft>
              <a:defRPr/>
            </a:pP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As figuras são peças-chave em um pôster e devem ter um grande destaque. São elas que, em um primeiro momento, fisgarão os visitantes. Em um segundo momento, são as  figuras que vão ajudar a dar sustentação aos seus argumentos, de maneira muito mais eficaz do que os textos, quando bem combinadas com os diagramas e esquemas. Nunca deixe de citar as fontes das figuras que pegar emprestadas. </a:t>
            </a:r>
            <a:r>
              <a:rPr lang="pt-PT" sz="3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Figuras devem ter alta qualidade</a:t>
            </a: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, de preferência coloridas e gráficos bem  elaborados. </a:t>
            </a:r>
            <a:r>
              <a:rPr lang="pt-PT" sz="3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Figuras e tabelas deverão cobrir, no máximo, 50% do pôster, informando a fonte dos dados contidos nas mesmas. A fonte deverá ser colocada abaixo das figuras e tabelas como nos modelos dessa template.</a:t>
            </a:r>
          </a:p>
          <a:p>
            <a:pPr algn="just" defTabSz="3703679" fontAlgn="auto">
              <a:spcBef>
                <a:spcPts val="514"/>
              </a:spcBef>
              <a:spcAft>
                <a:spcPts val="514"/>
              </a:spcAft>
              <a:defRPr/>
            </a:pPr>
            <a:endParaRPr lang="pt-BR" sz="3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just" defTabSz="3703679" fontAlgn="auto">
              <a:spcBef>
                <a:spcPts val="514"/>
              </a:spcBef>
              <a:spcAft>
                <a:spcPts val="514"/>
              </a:spcAft>
              <a:defRPr/>
            </a:pPr>
            <a:r>
              <a:rPr lang="pt-BR" sz="3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1205746" y="10485276"/>
            <a:ext cx="14854218" cy="5644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8373" tIns="39187" rIns="78373" bIns="39187">
            <a:spAutoFit/>
          </a:bodyPr>
          <a:lstStyle/>
          <a:p>
            <a:pPr algn="just" defTabSz="3703679" fontAlgn="auto">
              <a:spcBef>
                <a:spcPts val="514"/>
              </a:spcBef>
              <a:spcAft>
                <a:spcPts val="514"/>
              </a:spcAft>
              <a:defRPr/>
            </a:pP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A Introdução visa apresentar o tema de estudo ao leitor, situando-o brevemente ante o que já foi investigado e escrito sobre ele, destacando, sobretudo, o problema, os objetivos e os procedimentos do trabalho. </a:t>
            </a:r>
          </a:p>
          <a:p>
            <a:pPr algn="just" defTabSz="3703679" fontAlgn="auto">
              <a:spcBef>
                <a:spcPts val="514"/>
              </a:spcBef>
              <a:spcAft>
                <a:spcPts val="514"/>
              </a:spcAft>
              <a:defRPr/>
            </a:pP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Ou seja, a introdução apresenta uma ideia clara ao leitor do que trata o estudo. Sugerimos que o pôster deva ser elaborado no tamanho 100 cm de altura x 90 cm de largura, em duas ou três colunas seguindo o modelo desta </a:t>
            </a:r>
            <a:r>
              <a:rPr lang="pt-BR" sz="3300" dirty="0" err="1"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. O acréscimo de mais tópicos fica a critério do(s) autor(es). Também sugerimos sua confecção em material adequado (lona, PVC, </a:t>
            </a:r>
            <a:r>
              <a:rPr lang="pt-BR" sz="3300" dirty="0" err="1">
                <a:latin typeface="Arial" panose="020B0604020202020204" pitchFamily="34" charset="0"/>
                <a:cs typeface="Arial" panose="020B0604020202020204" pitchFamily="34" charset="0"/>
              </a:rPr>
              <a:t>glosspaper</a:t>
            </a: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 ou similar) com corda para ser afixado</a:t>
            </a:r>
          </a:p>
          <a:p>
            <a:pPr algn="ctr" defTabSz="3703679" fontAlgn="auto">
              <a:spcBef>
                <a:spcPts val="514"/>
              </a:spcBef>
              <a:spcAft>
                <a:spcPts val="514"/>
              </a:spcAft>
              <a:defRPr/>
            </a:pPr>
            <a:endParaRPr lang="pt-BR" sz="4800" dirty="0">
              <a:ln w="10541" cmpd="sng">
                <a:solidFill>
                  <a:schemeClr val="tx1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032" name="AutoShape 21" descr="data:image/jpeg;base64,/9j/4AAQSkZJRgABAQAAAQABAAD/2wBDAAkGBwgHBgkIBwgKCgkLDRYPDQwMDRsUFRAWIB0iIiAdHx8kKDQsJCYxJx8fLT0tMTU3Ojo6Iys/RD84QzQ5Ojf/2wBDAQoKCg0MDRoPDxo3JR8lNzc3Nzc3Nzc3Nzc3Nzc3Nzc3Nzc3Nzc3Nzc3Nzc3Nzc3Nzc3Nzc3Nzc3Nzc3Nzc3Nzf/wAARCACVAK4DASIAAhEBAxEB/8QAGgAAAgMBAQAAAAAAAAAAAAAAAwQAAgUBBv/EAD0QAAICAQMCBAMHAwICCwAAAAECAxEABBIhMUETIlFxBWGBFDKRobHB8CNC0TNSJPEGFTRTYnKCkqLS4f/EABkBAAMBAQEAAAAAAAAAAAAAAAABAgMEBf/EACIRAAICAgIDAQADAAAAAAAAAAABAhEDIRJBIjFREwQUMv/aAAwDAQACEQMRAD8A92/+o/uf1zmOz6B7Z4zu77e/09croPh8usax5Yx1cj9PXOuOSLjaZxuDuhTO0aujXrXGb0PwSJF/ryPI135eOPTNONUCiIKAAK212yZZl0XHC+zxmbGj0EGs0CGMkSg+Zr7/AOM2zHGooItHiqyCJY0IiRV+QFZnPK2tFwxU9imj+GQwxkSxRu578m/xzM1Xw1FnkWJ2AU1TcjoD++beklkmVjJEY6NUe+Cn0jNI8iOvmN03tXXMpTml4vZcoL1RhJ8Pfne6j02i8rLoJVI8Mlwevas028rFGoMOovJ2zD+1lUtkfnES0OmMZZpRyeADjmxf9o/DO388rbbyKGwDrfXMMmRzlyZajSorKqiJ7QEV6ZjayeMahajkG5Qf9M0Onccd823NIxHULiuq0qNCSgClRfruJ9frm38bIoT2TONxMsul0XW+lXgzqoAxUyqGHUX86xiTSNpwquFa+rep75Slu6FZ60ZKStHM9MCmr08jBUmRiTQAPXD5UKo5Ci+xocZbGImTJkwAmQZMgwA21mCsNoNWDyCDmussRB2svHUdCPpmSQb4rp3OaU6l4SyBfEK2pK3WeTh7O5UWTUwuSFkW/cZeQ+W1PI9D2wcMaeGhaJVcqL8owslBDYFAZuN0cHPLkfIXnd4I8oJ9sFKoDQih9+j+Bw4xbAoC240re5zu315y+cbpxhQFHjRxTIrV0sZmaiARyldpA/t+Y98e0skrPIsy9DasFoEf5wXxdzFpDIELBDZr65M42texX2J8qODyOlnFW1L6d/8AiY7jP3JEsgfJuOPfp7Yd7kiDiVox1sdvfBeGzeX7Wfn90/tnIq7Ff060u6KJioKu4BCsCPx96y0lvIicADzsOvTp+fP0zJng0+m+JfDZI+Xadg0m2tylG6/UCsanmMrSCM+UnlvUA1X43+OaQx8nSCelZXXuzSKC5ZB06Yrh5IJthkEMixqKJbAdrz1scVGKSOSW3ZMmTKsSCoUAk88mqGWSWyYGQTG9joPkQTWcZdT/AGyRAAm/L27YAHyDKoGCgSEFh1IywwA3sZ0DIgMf90hLWBx7fli365yiWUhirA2CDVHPFxTqVM7R2aKVGWWGi60CCaDL6HCRalJ1ccq6jzI3Uf8A588qkjzwgxMscimmUiwD6Ytq11cKGQSx9t3koED1N8Dr+Odgwn2YFYod5DC3Zl46n+fhj6gAADMfS/EHkjMkfgyOT5wXO5fcAcV/CcbfUTRgGQadQQPvSkftioY9kxfSTGZCX8PcKsRvuA49hjGAC+pd4IpJIlDEC6N/tlhs1MFkWjrRB9D1GEcblI9eMWlE8aqNMsajcS+5SQfau+DehUZk7RQTPpZQoAUEA8Kym/p2PHywIh0gdWX7Nxe0bV4IrofcXhvivw6YwfaYWaeZWZjHJTBlI5UCugNEDr19eV4/smsRYYEgdm4ZQoOz1v0oZzvG+WuwujO1ks2rlQRhN8V7Wil6ep6dhx9Tl9JudYtLLKkUm0IlEGyPmOvvmjr5YUmiGgiiVkZrCxiyfWq6Y7o4YZvh8j6lE8ORy5obQK6EenTOtRUI6MkuUtlF+H6qRVM2pEwB+45JU+9d8pP8IaQ+I7xxnptiSh+ZwWhkm0usjiTUCXSu77k2gsnFgkg8joOncfV068T6Xx9KyMyPTIzWL54sX3Hz6HDk0W4Iy9X8Kn00bysyNGveyD+GZW4+KxF/7QKu/wCc5ofGPjH2hEji8NkX+o7KzfTtz3/AYb4Zo9EsSvqjIZCKK0fKSfkO1AZvHJUbkYvHb8TFmM4ICeJR7hQcpu1N8eIKZjXhiiKFDrnqR8J0ckK+FMwLG1JI5HtiWr+FTwC0HipfVByPplLLFkvHJGHu1JQACQMf7jGPX3xuG/DUsSWI5sUcsRR5BHNVWQZp0Z2ai/bHor4Kj/awJI4/5Yym7b563d6vIVB6gcZzaR0J+XpngvbOz0XjZopC8ZAYgAki7A6XhW+IeCFbUbQhNEjMvUa6TcsWkiDTOaXxW2j3rrXBs1+uSN5tKWaaCSVmrfLC2/j128EVzwAf2zROa9gmW1Z0utd2hEOwC9zG7J6ELVggnqCM7JrY4DtWfxyxVCYt2peCS6IpRu2/OuOSeOg9FBH8RLLeqTTIQW8VyhY+gB5HzuvTuc3J9IJFXwnaPau0BG2ivpnTF2tlJi2k1TbJpTNpmhQ0zb9oTgdfLx9cJF8WhlQPEDIhHDxsrL8+b9eMBOmm00yI8Mk+qYhgN17jdAm+OKHJ6UPliZl1cUuomKKdRPs8wtVjUD7h4N9SdwFm6IAAy6GaknxKnCRwSF/7lIJK8cE1dfX0wTSfEtQSscYgXn+rIAfwAJJ+u3DfDgkMARWklZnPiSMhtm9T8uKH0GPe+IRi6v4dJFpJtRNrpy0cZc+GFXdtF0bv0rqMPpPhqU7aiYzF6DgEheO3Un6XmhPGssMkTdHUqfY4j8IkK+Lo3CiSA0xB+8epNdhRB+uO3QMbQRxcKuwfIdcypNRLopmRuIWJaEVY6HgjrVntmuyLQU1QP5ZYxRsysUUlfumumJP6Jr4Y6fEoo5Edo085NlEO48cEcevGIfEJK1j6hdH4MoUGRgeTfA3VXP8Ayz0sxSNTI9AICST2GJaLTiTSyyalLbUHewI6DsOcpNLoUk3qzzTaYRTRB9UJ2ADF0XcE57gHkk8cDv2w+mm8FoRLqkWpAA8sbBbJLUOF5v1J/PHSkcsEhhjIgQ7GdmJBFg0oHXngnirPfGJtAYPhRR2plJprLbBZ2df9vlN/LFLydscfFUBi0n20y7ZtNzIQQE3AiyDx6GjhlGp0w8JpkXaSSyxUGFdaur4PfKwmQb9unVl3O+4Ix53t6Dn2wmnhMkwSWApGEbn+oB27HgdTxipF3RnaiGYziSdPGV0u4qG6+hPSuO3PfnANGzC4dJqx6hlX9mxzV6BZB/w0siEcKZJGcHjuL/TOaOLwUv7shUblB5X5Hk97zD9pRlaZDjGWzsmteCvtOmkBZqQxf1A3XjtRoE4vLqZ9WT9lVo41sF5vJZ9QKJP5X64wFE+vd9u5YlKKTyN39x/QX8iMM2m00hLNBExPUsgJzJuMRAoYk08H9CMOeAxoBn+ZOEWduf8Ah5hQ9B/nLLDFErGGKOMsedigXjejj3ygnlV5OSvJgg8Wg0+y5IImduWJUE4wkSRJtjRVUdlGSRzHGWCM5FeVepzK1fxRkVhbIzikVoiLPpd9a/DrxRzsS1RZYK03xKeYrxHHt/GiB78E/UeuPwqkmliLqpXYpF8gcYv8P0pXT7ZHLluWZeA59fWugHPQDGNPFH4SnYCRYBI9MpgEVoxwrL7XlNTqRCvA3OeiXROSZ4I/9XYL7EX+WBlgSSRdkMZA5sr3xBoEdbOp88HFHixx8zRPHbp3yiiWLUyzw6dWMxUhiQO1ML+gIx9YxvA7DmhwMtsUMG5r3wsQkj61pLCIAPvRl6r8vfHoy5UeIoDVyAb5zjpu8ynaw6HF5PtEjMqMq1Rrn53z/OmAy2tG5YlY0jSAMPX5fjWW1koSEqIjIz+VV7H69sS1Opk0iqJ0M1MDUQLMOfQ9cKmvQuA8e1ST5twr+cVjoTIsEaPFp13HztKwvgWSeR7nj2w2sdAgRwWLmgoNE+uGRkcBlIO4cH1GQorNuboOgOAC3wtv6LLR4dmsjrbE/vhda+yAi+W8o/n45X4dxoYf/Li2ql8WXj7q8D55nkkoocgOLAt9slVSdmxG59bb9gOP84TUu8UDSIoOzk2e3fM+DXRPO0pIAK7fIWe6PcVYqzR73nIkxKzShiWIeGn3QOPXv1/XOkHoDXfpnJA5B8IgNfmLC/yy18DJb2TRzqq9+c1NNH4UXPU8timiiLOCfup+vbC66cIjBuQK8o6uxNKo9znThj2UkC1WsU3HCQ0zCo4Q3mc9ifRfnndPpFOoV5WMrovBYUFu+FA4A/PpZ4xjQ6fwNMqsbkIuR+7N3OUZ9mrJUV5lVvQg9Pw/fOgdjdcUMHCTT3/vPU/PCDAxnasppeGY8YgIVQzK2wWLG6ufbDWAMptpeDzd5GNx8dxx9cBHYxxu9ecvnDwvH0ysJcrcoUN6KbGAzq9x6dMo0ZZgwYqRxYy/RjneuJAeV/6Wxa3wzPC7bI6VvDUeqkMeb456enbNz4Nq01vwzTaiNiwZACW62OD+d4XWwJNFIkq7o3Qq4urXE/h+ph0PwqBdZKkRjuIliBuZbBofS6y27iHZoTQRylTIDa+jEYlOmki3IFkklC8IhJP19Pc1gtR8SfUREaaMMr8Ahuff0H43i5+1Im3xaQuLCDnk9yev4ZlLIoj9E0vxIeBBpkUKrRgA82BV+nWvnlppdhWNADI33QegHqf5zmZC0whCSS6oxAnbsXzMl8cgCuO/W7xrSw6ZTNsjljC1uLki+Ot9+mc05ctsT0wxijKqdUyuevmAFn2/TKSBgpZEMIJH3QAze/p7YZYICpKIoDDll6n69e5zuxQKryjgC8lStktthMlH532GAnlEVGWRYwfQE/z8MrC0c88UelfzE+ZhuO0Vd9R3ofXHGNyA0ptQuhgVQpknkNJGvJdv8ep+WX0ukZZBNqn8SfqP9qX6D9/0HGVi+GxxnesknjcXLY3H5dKA4HAAwn2N6/7XqP8A3D/GdqpKkUNjM5iDPqqHKlSTfWqIGOwRGKPa0jyGybbr7ZyRRV0LLC+OvOAFwe474NfNE1kjcW68VgIpzG7wlGIjBpj6DoPfJqFPgJpgpO8bWNcV3vAGNKdyA5VRcQHyFZdVCqAOg6ZAQtKSLwAiNuF/llsEjAOaIpuRz+OE74ACnVnBVW2kg81lIEeNApkLEdWPAwpKk9Qa4OB1mnkmjAikKOp4IYr+mJAU1smoSPbAu+RgaG2xX5fhY98xz8K06yjVTaZXkdiJBrKI6dQBxfQX6DNSLR6pZQ76ggKeAGJsWeoPyOA1upZw4eGTwhyDsaxx7V1+eNexpicmnbSujGOJdNI/h+Gx3FT2Kki64PB+mTXiSPTBoFVmDoQrdALHI+nbp8x2UeeTV72XVK+nWhESgIPHJ/Sv8VhNXL/1f8OWZDu8KyaoEmieB79u1X2znyRXL2THbLRzzxpAi6dyiqAfN1/L642rAxkzqq7iQQzAj+cYqut8A+E8Ookn43hVu+OvXgfzrnA8mrOyfTTJGTWwrVnsWIP5D63mLSBrdjJnhvwkayP7Y+SL+Q6D5nOSGZhUZWJQf71LX7URnYNNBpl8OCFI0PUIoHI6YVgAOK/DBNLQWVkgjkJLhiarhyO99jnI9PFC4kTeHA4JkY1+J+WFyr9APUjEm7JNDQSSPDcrEtuPJrG8xkd1niZOm8Bl5Njp2982Ac7YS5RspM7i0u86mMDiMKd3Psen0xnBkW7D1UfvlDALxp47sGQhmNXX9x/SstpnMy+LtoE0nt65IDaaY+sd/kMNH0b3wEy+J6zTPLMjokRKqaZrsHt07Y5lJTSmuvQYDEINKUZg8UIFqf6ZPJHv88ak8YkGBlHqJBhgKHGAniew8chQgk11B9xgIE+mldGDSKhLWDGCPfDRTDxCm9CFUc7ub+Yy6SLLGSp6EiyK5GKzrpHlG+PTu107ORY449+uLsY2ZFCM+4bVHJ9M8/FWulknlQGPxDsRhwSOCxHfpQ+QvvmxJHEYTHp1G0uLERArnqazz2m+yiFRLK4kRyrkM43MDV/WrrteRkdR0Jh9VBBCpcQLI8j8LQJYnkgWPkT2HXFviUO6ExLGEHlVkUgUGZQ1UPvG6B+WG06RtqQ0AeVI4xt3OeCbHf5Ai/fK6121En2aAf1Wpy//AHYHIJ9fMPw5znTb0UnQzDIY2CJpZEUnk8fie5+uMiuorEI9NrBtDaoyjkEglKH/AMrPvWFfUmJyrBWIG6lcA17GslolqxmuScBLOb2xRtJR5YEAX6X3xGTW6jW39gj26cAh5pCY7PysX17gYSPRTugL6yRf9scNBFHoOOf59aUNWwqjS59DlTyyjkc/tlqyoPJFZn2Sy3pZPUXRzR0LFtOu5SCtrz3o1f1q8xdVHOzAwtJQHIVwov6qcL8OM2kZ5JWkZmoFWkBFCzwAAAefTtm2KajpjX03c5XN4o2uQqfDPm7XgRrdRXKQXQ/vb/650cl9HYaJkVYNxAqM9fpjAljr76/jiEckExaGXY6LYKtyLsH98KNHomArTaaj/wCEYnJ9FaHFdW+6wPsc43LqPTnBxxJAtRIiLdkKtZKaRSyvRIoUMpX2INdZSblCo+8RxgYI/AUrLOWJPBJrCApvsuCGA/u/nrjBldLEV0kcb3e2m9++J6HQabzNLCJJo3Kb5CXJrobN80f1x9ihVihQsL6nv88ydRKYPhfjxCQuH/q7SobeTRFHjrQr2xD6G9fInw7SPJp4VDt5VVFA3N2GZOm+HJDpY4nlldwtNJvILG7J+p/XAmPXSaw6mdHdt5CrvUqiX0F8364+ib2EjIUfpRNkfUZz5JqWidGfqFGmTVvG7q7NHFvLk7Lrzc+m8n8MLCE026X/AE0Y0tgkkDuTfJPJv2xTVJqTJBDE6ySSTGaVWA8gB4punUoOb75rW61a7v8A1ZFuKG/9FEkhm3eH5yODXFZxtOJJgzkEKKK7Qb69T6f4wgPmYkEE9vQZ3cl+HuokUKPOSn8IqykarG3ghFCAWASO57CvfDKKGK/ZaUb9TOwUXbMvB9emWj00g5Osma+/l/xg3bspuw26sqzXXHcZMmIk5IFeNkkXcpHIPfnKy70iVdOwj9PLYH0yZMEhgXOpKWs0YNDrHfP44VC9xlnJO4njgGsmTNeKoXZzTn+vN83P7D9sNY54yZMyaKZzcLHlHGdjlKilsAkmgcmTHbRHZHk8UAyDft5AbkDOAopK+DGRdnyDn+UMmTCM5fS0deSMsGfTQluOdtfzqcBLIqtpIFjVU3vMQOLav8sT9BkyZtGTadjfoOZKPS/c4HVyXp3UAjdS2D6msmTOfoUfaKGO53ljJRmAB4BFCz09yctGs4cbtQTzdBAOPTJkzT3dk9oIP6fAZzXcnk5fxAbtcmTJeoqg7YGaNpT5HCqQNylQQ15fRwtDuG5Nl8Kse2smTAZ//9k="/>
          <p:cNvSpPr>
            <a:spLocks noChangeAspect="1" noChangeArrowheads="1"/>
          </p:cNvSpPr>
          <p:nvPr/>
        </p:nvSpPr>
        <p:spPr bwMode="auto">
          <a:xfrm>
            <a:off x="-491134" y="-4476750"/>
            <a:ext cx="9624418" cy="689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8373" tIns="39187" rIns="78373" bIns="39187"/>
          <a:lstStyle/>
          <a:p>
            <a:endParaRPr lang="pt-BR" altLang="pt-BR" sz="8500"/>
          </a:p>
        </p:txBody>
      </p:sp>
      <p:sp>
        <p:nvSpPr>
          <p:cNvPr id="1055" name="Retângulo 1"/>
          <p:cNvSpPr>
            <a:spLocks noChangeArrowheads="1"/>
          </p:cNvSpPr>
          <p:nvPr/>
        </p:nvSpPr>
        <p:spPr bwMode="auto">
          <a:xfrm>
            <a:off x="16607434" y="29545904"/>
            <a:ext cx="15184041" cy="5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8373" tIns="39187" rIns="78373" bIns="39187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pt-BR" altLang="pt-BR" sz="2700"/>
          </a:p>
        </p:txBody>
      </p:sp>
      <p:sp>
        <p:nvSpPr>
          <p:cNvPr id="1037" name="Retângulo 5"/>
          <p:cNvSpPr>
            <a:spLocks noChangeArrowheads="1"/>
          </p:cNvSpPr>
          <p:nvPr/>
        </p:nvSpPr>
        <p:spPr bwMode="auto">
          <a:xfrm>
            <a:off x="17012840" y="28155378"/>
            <a:ext cx="13950825" cy="5663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3300" dirty="0">
                <a:solidFill>
                  <a:srgbClr val="000000"/>
                </a:solidFill>
              </a:rPr>
              <a:t>LIMA. </a:t>
            </a:r>
            <a:r>
              <a:rPr lang="pt-BR" sz="3300" dirty="0" err="1">
                <a:solidFill>
                  <a:srgbClr val="000000"/>
                </a:solidFill>
              </a:rPr>
              <a:t>Elon</a:t>
            </a:r>
            <a:r>
              <a:rPr lang="pt-BR" sz="3300" dirty="0">
                <a:solidFill>
                  <a:srgbClr val="000000"/>
                </a:solidFill>
              </a:rPr>
              <a:t> Lages. Números e funções reais. Rio de Janeiro. Editora SBM. 2013 (Coleção PROFMAT) </a:t>
            </a:r>
          </a:p>
          <a:p>
            <a:pPr algn="just"/>
            <a:endParaRPr lang="pt-BR" sz="3300" dirty="0">
              <a:solidFill>
                <a:srgbClr val="000000"/>
              </a:solidFill>
            </a:endParaRPr>
          </a:p>
          <a:p>
            <a:pPr algn="just"/>
            <a:r>
              <a:rPr lang="pt-BR" sz="3300" dirty="0"/>
              <a:t>D´AMBROSIO, U. Educação Matemática: da teoria à prática. 12 ed. Campinas - SP: Papirus, 1996. (Coleção Perspectivas em Educação Matemática). </a:t>
            </a:r>
          </a:p>
          <a:p>
            <a:pPr algn="just"/>
            <a:endParaRPr lang="pt-BR" sz="3300" dirty="0"/>
          </a:p>
          <a:p>
            <a:pPr algn="just"/>
            <a:r>
              <a:rPr lang="pt-BR" sz="3300" dirty="0">
                <a:solidFill>
                  <a:srgbClr val="000000"/>
                </a:solidFill>
              </a:rPr>
              <a:t>FIORENTINI, Dario. Investigação em educação matemática: percursos teóricos e metodológicos – Campinas, SP: Autores Associados, 2006. – (Coleção formação de professores)</a:t>
            </a:r>
          </a:p>
          <a:p>
            <a:pPr algn="just"/>
            <a:endParaRPr lang="pt-BR" sz="3200" b="1" dirty="0">
              <a:solidFill>
                <a:srgbClr val="000000"/>
              </a:solidFill>
            </a:endParaRPr>
          </a:p>
        </p:txBody>
      </p:sp>
      <p:sp>
        <p:nvSpPr>
          <p:cNvPr id="1038" name="Rectangle 45"/>
          <p:cNvSpPr>
            <a:spLocks noChangeArrowheads="1"/>
          </p:cNvSpPr>
          <p:nvPr/>
        </p:nvSpPr>
        <p:spPr bwMode="auto">
          <a:xfrm>
            <a:off x="0" y="-607858"/>
            <a:ext cx="184731" cy="1215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039" name="Rectangle 46"/>
          <p:cNvSpPr>
            <a:spLocks noChangeArrowheads="1"/>
          </p:cNvSpPr>
          <p:nvPr/>
        </p:nvSpPr>
        <p:spPr bwMode="auto">
          <a:xfrm>
            <a:off x="0" y="2373467"/>
            <a:ext cx="184731" cy="1215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040" name="Retângulo 13"/>
          <p:cNvSpPr>
            <a:spLocks noChangeArrowheads="1"/>
          </p:cNvSpPr>
          <p:nvPr/>
        </p:nvSpPr>
        <p:spPr bwMode="auto">
          <a:xfrm>
            <a:off x="17012842" y="19873914"/>
            <a:ext cx="1395082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defTabSz="968375">
              <a:spcBef>
                <a:spcPct val="50000"/>
              </a:spcBef>
            </a:pPr>
            <a:r>
              <a:rPr lang="pt-BR" sz="3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último item deve efetuar o fechamento do conteúdo apresentado. </a:t>
            </a: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Acima de tudo, um bom pôster deve ter pouco texto. Não tão pouco quanto uma apresentação de slides, porém bem menos do que um artigo. É preferível usar frases telegráficas, diretas e curtas, organizadas em tópicos, ao invés de orações longas e estruturas complexas. Deve-se concluir somente o que foi comprovado, com interpretação lógica, não cabendo opiniões próprias sem quaisquer fundamentações ou análises não investigadas. Nessa fase final, é importante que o pesquisador retome a questão central da investigação e, ainda que os resultados possam surgir durante o desenvolvimento da pesquisa, sobretudo durante o processo de análise ou interpretação, agora os (</a:t>
            </a:r>
            <a:r>
              <a:rPr lang="pt-BR" sz="3300" dirty="0" err="1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)apresente com ênfase, buscando um esforço de síntese.</a:t>
            </a:r>
          </a:p>
        </p:txBody>
      </p:sp>
      <p:sp>
        <p:nvSpPr>
          <p:cNvPr id="33" name="Text Box 3434"/>
          <p:cNvSpPr txBox="1">
            <a:spLocks noChangeArrowheads="1"/>
          </p:cNvSpPr>
          <p:nvPr/>
        </p:nvSpPr>
        <p:spPr bwMode="auto">
          <a:xfrm>
            <a:off x="-81318" y="6048922"/>
            <a:ext cx="3329523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18" tIns="45960" rIns="91918" bIns="45960">
            <a:spAutoFit/>
          </a:bodyPr>
          <a:lstStyle>
            <a:defPPr>
              <a:defRPr lang="pt-BR"/>
            </a:defPPr>
            <a:lvl1pPr algn="l" defTabSz="4319588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159000" indent="-1701800" algn="l" defTabSz="4319588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4319588" indent="-3405188" algn="l" defTabSz="4319588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6480175" indent="-5108575" algn="l" defTabSz="4319588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8640763" indent="-6811963" algn="l" defTabSz="4319588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defTabSz="692150">
              <a:spcBef>
                <a:spcPct val="50000"/>
              </a:spcBef>
            </a:pPr>
            <a:r>
              <a:rPr lang="en-US" sz="7200" b="1" dirty="0">
                <a:latin typeface="Calibri" pitchFamily="34" charset="0"/>
                <a:ea typeface="ＭＳ Ｐゴシック"/>
                <a:cs typeface="Calibri" pitchFamily="34" charset="0"/>
              </a:rPr>
              <a:t>TÍTULO: </a:t>
            </a:r>
            <a:r>
              <a:rPr lang="en-US" sz="7200" b="1" dirty="0" err="1">
                <a:latin typeface="Calibri" pitchFamily="34" charset="0"/>
                <a:ea typeface="ＭＳ Ｐゴシック"/>
                <a:cs typeface="Calibri" pitchFamily="34" charset="0"/>
              </a:rPr>
              <a:t>Subtítulo</a:t>
            </a:r>
            <a:endParaRPr lang="pt-BR" sz="7200" dirty="0">
              <a:latin typeface="Calibri" pitchFamily="34" charset="0"/>
              <a:ea typeface="ＭＳ Ｐゴシック"/>
              <a:cs typeface="Calibri" pitchFamily="34" charset="0"/>
            </a:endParaRPr>
          </a:p>
        </p:txBody>
      </p:sp>
      <p:sp>
        <p:nvSpPr>
          <p:cNvPr id="34" name="Text Box 3414"/>
          <p:cNvSpPr txBox="1">
            <a:spLocks noChangeArrowheads="1"/>
          </p:cNvSpPr>
          <p:nvPr/>
        </p:nvSpPr>
        <p:spPr bwMode="auto">
          <a:xfrm>
            <a:off x="1218840" y="7281358"/>
            <a:ext cx="29744825" cy="1811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863" tIns="43432" rIns="86863" bIns="43432">
            <a:spAutoFit/>
          </a:bodyPr>
          <a:lstStyle>
            <a:defPPr>
              <a:defRPr lang="pt-BR"/>
            </a:defPPr>
            <a:lvl1pPr algn="l" defTabSz="4319588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159000" indent="-1701800" algn="l" defTabSz="4319588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4319588" indent="-3405188" algn="l" defTabSz="4319588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6480175" indent="-5108575" algn="l" defTabSz="4319588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8640763" indent="-6811963" algn="l" defTabSz="4319588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1619250" indent="-1619250" algn="ctr" defTabSz="692150"/>
            <a:r>
              <a:rPr lang="pt-BR" sz="4800" b="1" dirty="0">
                <a:latin typeface="Calibri" pitchFamily="34" charset="0"/>
                <a:ea typeface="ＭＳ Ｐゴシック"/>
                <a:cs typeface="Calibri" pitchFamily="34" charset="0"/>
              </a:rPr>
              <a:t>Autor </a:t>
            </a:r>
            <a:r>
              <a:rPr lang="pt-BR" sz="4800" b="1" baseline="30000" dirty="0">
                <a:latin typeface="Calibri" pitchFamily="34" charset="0"/>
                <a:ea typeface="ＭＳ Ｐゴシック"/>
                <a:cs typeface="Calibri" pitchFamily="34" charset="0"/>
              </a:rPr>
              <a:t>1</a:t>
            </a:r>
            <a:r>
              <a:rPr lang="pt-BR" sz="4400" b="1" dirty="0">
                <a:latin typeface="Calibri" pitchFamily="34" charset="0"/>
                <a:ea typeface="ＭＳ Ｐゴシック"/>
                <a:cs typeface="Calibri" pitchFamily="34" charset="0"/>
              </a:rPr>
              <a:t>; Autor</a:t>
            </a:r>
            <a:r>
              <a:rPr lang="pt-BR" sz="4800" b="1" baseline="30000" dirty="0">
                <a:latin typeface="Calibri" pitchFamily="34" charset="0"/>
                <a:ea typeface="ＭＳ Ｐゴシック"/>
                <a:cs typeface="Calibri" pitchFamily="34" charset="0"/>
              </a:rPr>
              <a:t>2</a:t>
            </a:r>
          </a:p>
          <a:p>
            <a:pPr marL="1619250" indent="-1619250" algn="ctr" defTabSz="692150"/>
            <a:r>
              <a:rPr lang="pt-BR" sz="3200" baseline="30000" dirty="0">
                <a:latin typeface="Calibri" pitchFamily="34" charset="0"/>
                <a:ea typeface="ＭＳ Ｐゴシック"/>
                <a:cs typeface="Calibri" pitchFamily="34" charset="0"/>
              </a:rPr>
              <a:t>1.</a:t>
            </a:r>
            <a:r>
              <a:rPr lang="pt-BR" sz="3200" dirty="0">
                <a:latin typeface="Calibri" pitchFamily="34" charset="0"/>
                <a:ea typeface="ＭＳ Ｐゴシック"/>
                <a:cs typeface="Calibri" pitchFamily="34" charset="0"/>
              </a:rPr>
              <a:t> Instituição , e-mail;</a:t>
            </a:r>
          </a:p>
          <a:p>
            <a:pPr marL="1619250" indent="-1619250" algn="ctr" defTabSz="692150"/>
            <a:r>
              <a:rPr lang="pt-BR" sz="3200" dirty="0">
                <a:latin typeface="Calibri" pitchFamily="34" charset="0"/>
                <a:ea typeface="ＭＳ Ｐゴシック"/>
                <a:cs typeface="Calibri" pitchFamily="34" charset="0"/>
              </a:rPr>
              <a:t> </a:t>
            </a:r>
            <a:r>
              <a:rPr lang="pt-BR" sz="3200" baseline="30000" dirty="0">
                <a:latin typeface="Calibri" pitchFamily="34" charset="0"/>
                <a:ea typeface="ＭＳ Ｐゴシック"/>
                <a:cs typeface="Calibri" pitchFamily="34" charset="0"/>
              </a:rPr>
              <a:t>2. </a:t>
            </a:r>
            <a:r>
              <a:rPr lang="pt-BR" sz="3200" dirty="0">
                <a:latin typeface="Calibri" pitchFamily="34" charset="0"/>
                <a:ea typeface="ＭＳ Ｐゴシック"/>
                <a:cs typeface="Calibri" pitchFamily="34" charset="0"/>
              </a:rPr>
              <a:t>instituição, e-mail.</a:t>
            </a:r>
          </a:p>
        </p:txBody>
      </p:sp>
      <p:sp>
        <p:nvSpPr>
          <p:cNvPr id="7" name="Retângulo 6"/>
          <p:cNvSpPr/>
          <p:nvPr/>
        </p:nvSpPr>
        <p:spPr>
          <a:xfrm>
            <a:off x="5940929" y="9129233"/>
            <a:ext cx="596762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pt-BR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16811962" y="9513932"/>
            <a:ext cx="13827551" cy="6760126"/>
          </a:xfrm>
          <a:prstGeom prst="rect">
            <a:avLst/>
          </a:prstGeom>
        </p:spPr>
      </p:pic>
      <p:sp>
        <p:nvSpPr>
          <p:cNvPr id="49" name="CaixaDeTexto 48"/>
          <p:cNvSpPr txBox="1"/>
          <p:nvPr/>
        </p:nvSpPr>
        <p:spPr>
          <a:xfrm>
            <a:off x="16607434" y="16617255"/>
            <a:ext cx="146722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TABELA 1: Disciplinas do 4° semestre do curso de LIMF.</a:t>
            </a:r>
          </a:p>
          <a:p>
            <a:pPr algn="ctr"/>
            <a:r>
              <a:rPr lang="pt-BR" sz="2800" dirty="0"/>
              <a:t>Disponível em &lt;http://www.ufopa.edu.br/arquivo/</a:t>
            </a:r>
            <a:r>
              <a:rPr lang="pt-BR" sz="2800" dirty="0" err="1"/>
              <a:t>proen</a:t>
            </a:r>
            <a:r>
              <a:rPr lang="pt-BR" sz="2800" dirty="0"/>
              <a:t>-cursos-portarias-</a:t>
            </a:r>
            <a:r>
              <a:rPr lang="pt-BR" sz="2800" dirty="0" err="1"/>
              <a:t>ppcs</a:t>
            </a:r>
            <a:r>
              <a:rPr lang="pt-BR" sz="2800" dirty="0"/>
              <a:t>/</a:t>
            </a:r>
            <a:r>
              <a:rPr lang="pt-BR" sz="2800" dirty="0" err="1"/>
              <a:t>matematica</a:t>
            </a:r>
            <a:r>
              <a:rPr lang="pt-BR" sz="2800" dirty="0"/>
              <a:t>-</a:t>
            </a:r>
            <a:r>
              <a:rPr lang="pt-BR" sz="2800" dirty="0" err="1"/>
              <a:t>fisica</a:t>
            </a:r>
            <a:r>
              <a:rPr lang="pt-BR" sz="2800" dirty="0"/>
              <a:t>-li-</a:t>
            </a:r>
            <a:r>
              <a:rPr lang="pt-BR" sz="2800" dirty="0" err="1"/>
              <a:t>ppc</a:t>
            </a:r>
            <a:r>
              <a:rPr lang="pt-BR" sz="2800" dirty="0"/>
              <a:t>&gt;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21818649" y="35168386"/>
            <a:ext cx="5589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Realização: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360265" y="35069887"/>
            <a:ext cx="5589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Apoio: </a:t>
            </a:r>
            <a:endParaRPr lang="pt-BR" sz="3000" dirty="0"/>
          </a:p>
        </p:txBody>
      </p:sp>
      <p:pic>
        <p:nvPicPr>
          <p:cNvPr id="1031" name="Picture 7" descr="C:\Users\Ana Luiza\Documents\simpósio sul\logos\logo2Anpma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6981" y="33772514"/>
            <a:ext cx="8186844" cy="2087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CaixaDeTexto 18"/>
          <p:cNvSpPr txBox="1"/>
          <p:nvPr/>
        </p:nvSpPr>
        <p:spPr>
          <a:xfrm>
            <a:off x="1201014" y="9230048"/>
            <a:ext cx="8434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/>
              <a:t>Introdução</a:t>
            </a:r>
          </a:p>
        </p:txBody>
      </p:sp>
      <p:sp>
        <p:nvSpPr>
          <p:cNvPr id="52" name="CaixaDeTexto 51"/>
          <p:cNvSpPr txBox="1"/>
          <p:nvPr/>
        </p:nvSpPr>
        <p:spPr>
          <a:xfrm>
            <a:off x="1218841" y="15799350"/>
            <a:ext cx="8434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/>
              <a:t>Materiais e métodos</a:t>
            </a:r>
          </a:p>
        </p:txBody>
      </p:sp>
      <p:sp>
        <p:nvSpPr>
          <p:cNvPr id="53" name="CaixaDeTexto 52"/>
          <p:cNvSpPr txBox="1"/>
          <p:nvPr/>
        </p:nvSpPr>
        <p:spPr>
          <a:xfrm>
            <a:off x="17056507" y="18735104"/>
            <a:ext cx="8434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/>
              <a:t>Considerações finais</a:t>
            </a:r>
          </a:p>
        </p:txBody>
      </p:sp>
      <p:sp>
        <p:nvSpPr>
          <p:cNvPr id="54" name="CaixaDeTexto 53"/>
          <p:cNvSpPr txBox="1"/>
          <p:nvPr/>
        </p:nvSpPr>
        <p:spPr>
          <a:xfrm>
            <a:off x="17138129" y="26727992"/>
            <a:ext cx="8434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/>
              <a:t>Referências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1205746" y="27345288"/>
            <a:ext cx="146722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FIGURA 1: Pão de Açúcar.</a:t>
            </a:r>
          </a:p>
          <a:p>
            <a:pPr algn="ctr"/>
            <a:r>
              <a:rPr lang="pt-BR" sz="2800" dirty="0"/>
              <a:t>Disponível em &lt;http://visit.rio/que_fazer/paodeacucar/&gt;</a:t>
            </a: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412" y="20353659"/>
            <a:ext cx="10418381" cy="6948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32404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35" name="Imagem 34" descr="header">
            <a:extLst>
              <a:ext uri="{FF2B5EF4-FFF2-40B4-BE49-F238E27FC236}">
                <a16:creationId xmlns:a16="http://schemas.microsoft.com/office/drawing/2014/main" id="{CC2A4C29-5B86-43DD-AB80-73746021438D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529" y="261685"/>
            <a:ext cx="27334532" cy="5787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Imagem 35" descr="Texto preto sobre fundo branco&#10;&#10;Descrição gerada automaticamente">
            <a:extLst>
              <a:ext uri="{FF2B5EF4-FFF2-40B4-BE49-F238E27FC236}">
                <a16:creationId xmlns:a16="http://schemas.microsoft.com/office/drawing/2014/main" id="{744DB205-7225-4F46-A9D4-A2AEDA2211B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597" y="34340285"/>
            <a:ext cx="1960987" cy="1196429"/>
          </a:xfrm>
          <a:prstGeom prst="rect">
            <a:avLst/>
          </a:prstGeom>
        </p:spPr>
      </p:pic>
      <p:pic>
        <p:nvPicPr>
          <p:cNvPr id="37" name="Imagem 36" descr="Uma imagem contendo desenho&#10;&#10;Descrição gerada automaticamente">
            <a:extLst>
              <a:ext uri="{FF2B5EF4-FFF2-40B4-BE49-F238E27FC236}">
                <a16:creationId xmlns:a16="http://schemas.microsoft.com/office/drawing/2014/main" id="{38E12E59-7E4A-42C5-B368-4374CC1297D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4144" y="34852122"/>
            <a:ext cx="3078031" cy="684925"/>
          </a:xfrm>
          <a:prstGeom prst="rect">
            <a:avLst/>
          </a:prstGeom>
        </p:spPr>
      </p:pic>
      <p:pic>
        <p:nvPicPr>
          <p:cNvPr id="38" name="Imagem 37" descr="Uma imagem contendo objeto, relógio&#10;&#10;Descrição gerada automaticamente">
            <a:extLst>
              <a:ext uri="{FF2B5EF4-FFF2-40B4-BE49-F238E27FC236}">
                <a16:creationId xmlns:a16="http://schemas.microsoft.com/office/drawing/2014/main" id="{75E5787E-A04C-4B14-94BF-1B838B0DBDA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7780" y="34348066"/>
            <a:ext cx="3895156" cy="1501092"/>
          </a:xfrm>
          <a:prstGeom prst="rect">
            <a:avLst/>
          </a:prstGeom>
        </p:spPr>
      </p:pic>
      <p:pic>
        <p:nvPicPr>
          <p:cNvPr id="39" name="Imagem 38" descr="Uma imagem contendo barraca, desenho&#10;&#10;Descrição gerada automaticamente">
            <a:extLst>
              <a:ext uri="{FF2B5EF4-FFF2-40B4-BE49-F238E27FC236}">
                <a16:creationId xmlns:a16="http://schemas.microsoft.com/office/drawing/2014/main" id="{967CA2BD-9778-46EE-BB23-74D42A20EA1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774" y="34046887"/>
            <a:ext cx="1947578" cy="1698447"/>
          </a:xfrm>
          <a:prstGeom prst="rect">
            <a:avLst/>
          </a:prstGeom>
        </p:spPr>
      </p:pic>
      <p:pic>
        <p:nvPicPr>
          <p:cNvPr id="40" name="Imagem 39" descr="Uma imagem contendo relógio&#10;&#10;Descrição gerada automaticamente">
            <a:extLst>
              <a:ext uri="{FF2B5EF4-FFF2-40B4-BE49-F238E27FC236}">
                <a16:creationId xmlns:a16="http://schemas.microsoft.com/office/drawing/2014/main" id="{C6DDB5BC-323C-467F-80CE-9E195223526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213" y="34363875"/>
            <a:ext cx="1505899" cy="1275990"/>
          </a:xfrm>
          <a:prstGeom prst="rect">
            <a:avLst/>
          </a:prstGeom>
        </p:spPr>
      </p:pic>
      <p:pic>
        <p:nvPicPr>
          <p:cNvPr id="41" name="Imagem 40" descr="Desenho em preto e branco&#10;&#10;Descrição gerada automaticamente">
            <a:extLst>
              <a:ext uri="{FF2B5EF4-FFF2-40B4-BE49-F238E27FC236}">
                <a16:creationId xmlns:a16="http://schemas.microsoft.com/office/drawing/2014/main" id="{852964FB-67E5-48A1-A81A-EA1956C0758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184" y="34775484"/>
            <a:ext cx="2566936" cy="684925"/>
          </a:xfrm>
          <a:prstGeom prst="rect">
            <a:avLst/>
          </a:prstGeom>
        </p:spPr>
      </p:pic>
      <p:pic>
        <p:nvPicPr>
          <p:cNvPr id="42" name="Imagem 41" descr="Uma imagem contendo placa, vermelho, preto, caminhão&#10;&#10;Descrição gerada automaticamente">
            <a:extLst>
              <a:ext uri="{FF2B5EF4-FFF2-40B4-BE49-F238E27FC236}">
                <a16:creationId xmlns:a16="http://schemas.microsoft.com/office/drawing/2014/main" id="{020D9A04-E225-45C8-9418-038C76FEE11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4482" y="34243300"/>
            <a:ext cx="1568143" cy="1548029"/>
          </a:xfrm>
          <a:prstGeom prst="rect">
            <a:avLst/>
          </a:prstGeom>
        </p:spPr>
      </p:pic>
      <p:pic>
        <p:nvPicPr>
          <p:cNvPr id="44" name="Picture 2">
            <a:extLst>
              <a:ext uri="{FF2B5EF4-FFF2-40B4-BE49-F238E27FC236}">
                <a16:creationId xmlns:a16="http://schemas.microsoft.com/office/drawing/2014/main" id="{902B0D14-DD50-49C1-ACAF-E846D5EF4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2742" y="34475018"/>
            <a:ext cx="1789074" cy="108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1559</TotalTime>
  <Words>532</Words>
  <Application>Microsoft Office PowerPoint</Application>
  <PresentationFormat>Personalizar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Angelica Araujo</dc:creator>
  <cp:lastModifiedBy>Ana Luiza Kessler</cp:lastModifiedBy>
  <cp:revision>150</cp:revision>
  <dcterms:created xsi:type="dcterms:W3CDTF">2012-09-26T02:05:16Z</dcterms:created>
  <dcterms:modified xsi:type="dcterms:W3CDTF">2019-10-19T15:38:04Z</dcterms:modified>
</cp:coreProperties>
</file>