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36004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  <p15:guide id="3" pos="10206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HzcphlY22yQakci4U/MHdGRT/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1824" y="126"/>
      </p:cViewPr>
      <p:guideLst>
        <p:guide orient="horz" pos="11340"/>
        <p:guide pos="9072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885950" y="685800"/>
            <a:ext cx="3086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47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147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147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47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47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0305" y="11184733"/>
            <a:ext cx="27543443" cy="7717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860609" y="20402550"/>
            <a:ext cx="22682835" cy="920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lvl="0" algn="ctr">
              <a:spcBef>
                <a:spcPts val="2580"/>
              </a:spcBef>
              <a:spcAft>
                <a:spcPts val="0"/>
              </a:spcAft>
              <a:buClr>
                <a:srgbClr val="888888"/>
              </a:buClr>
              <a:buSzPts val="129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9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621631" y="1441450"/>
            <a:ext cx="29160788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4321175" y="5701506"/>
            <a:ext cx="23761700" cy="29160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-599032" y="92938286"/>
            <a:ext cx="193540857" cy="2583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52541146" y="67369466"/>
            <a:ext cx="193540857" cy="7697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621631" y="1441450"/>
            <a:ext cx="29160788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621631" y="8401050"/>
            <a:ext cx="29160788" cy="23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559697" y="23136228"/>
            <a:ext cx="27543443" cy="7150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2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b" anchorCtr="0">
            <a:no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 sz="81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460"/>
              </a:spcBef>
              <a:spcAft>
                <a:spcPts val="0"/>
              </a:spcAft>
              <a:buClr>
                <a:srgbClr val="888888"/>
              </a:buClr>
              <a:buSzPts val="7300"/>
              <a:buNone/>
              <a:defRPr sz="73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 sz="65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621631" y="1441450"/>
            <a:ext cx="29160788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5743847" y="52923284"/>
            <a:ext cx="51402048" cy="14970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–"/>
              <a:defRPr sz="97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7685960" y="52923284"/>
            <a:ext cx="51402051" cy="14970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–"/>
              <a:defRPr sz="97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620204" y="1441849"/>
            <a:ext cx="2916364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620203" y="8059345"/>
            <a:ext cx="14317416" cy="3358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b" anchorCtr="0">
            <a:noAutofit/>
          </a:bodyPr>
          <a:lstStyle>
            <a:lvl1pPr marL="457200" lvl="0" indent="-22860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 b="1"/>
            </a:lvl1pPr>
            <a:lvl2pPr marL="914400" lvl="1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2pPr>
            <a:lvl3pPr marL="1371600" lvl="2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3pPr>
            <a:lvl4pPr marL="1828800" lvl="3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4pPr>
            <a:lvl5pPr marL="2286000" lvl="4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5pPr>
            <a:lvl6pPr marL="2743200" lvl="5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6pPr>
            <a:lvl7pPr marL="3200400" lvl="6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7pPr>
            <a:lvl8pPr marL="3657600" lvl="7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8pPr>
            <a:lvl9pPr marL="4114800" lvl="8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620203" y="11418094"/>
            <a:ext cx="14317416" cy="2074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•"/>
              <a:defRPr sz="97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3pPr>
            <a:lvl4pPr marL="1828800" lvl="3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–"/>
              <a:defRPr sz="6500"/>
            </a:lvl4pPr>
            <a:lvl5pPr marL="2286000" lvl="4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»"/>
              <a:defRPr sz="6500"/>
            </a:lvl5pPr>
            <a:lvl6pPr marL="2743200" lvl="5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6pPr>
            <a:lvl7pPr marL="3200400" lvl="6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7pPr>
            <a:lvl8pPr marL="3657600" lvl="7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8pPr>
            <a:lvl9pPr marL="4114800" lvl="8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460809" y="8059345"/>
            <a:ext cx="14323040" cy="3358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b" anchorCtr="0">
            <a:noAutofit/>
          </a:bodyPr>
          <a:lstStyle>
            <a:lvl1pPr marL="457200" lvl="0" indent="-22860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 b="1"/>
            </a:lvl1pPr>
            <a:lvl2pPr marL="914400" lvl="1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2pPr>
            <a:lvl3pPr marL="1371600" lvl="2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3pPr>
            <a:lvl4pPr marL="1828800" lvl="3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4pPr>
            <a:lvl5pPr marL="2286000" lvl="4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5pPr>
            <a:lvl6pPr marL="2743200" lvl="5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6pPr>
            <a:lvl7pPr marL="3200400" lvl="6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7pPr>
            <a:lvl8pPr marL="3657600" lvl="7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8pPr>
            <a:lvl9pPr marL="4114800" lvl="8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460809" y="11418094"/>
            <a:ext cx="14323040" cy="2074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•"/>
              <a:defRPr sz="97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3pPr>
            <a:lvl4pPr marL="1828800" lvl="3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–"/>
              <a:defRPr sz="6500"/>
            </a:lvl4pPr>
            <a:lvl5pPr marL="2286000" lvl="4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»"/>
              <a:defRPr sz="6500"/>
            </a:lvl5pPr>
            <a:lvl6pPr marL="2743200" lvl="5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6pPr>
            <a:lvl7pPr marL="3200400" lvl="6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7pPr>
            <a:lvl8pPr marL="3657600" lvl="7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8pPr>
            <a:lvl9pPr marL="4114800" lvl="8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621631" y="1441450"/>
            <a:ext cx="29160788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620205" y="1433514"/>
            <a:ext cx="10660709" cy="610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1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2669083" y="1433516"/>
            <a:ext cx="18114764" cy="3072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1047750" algn="l">
              <a:spcBef>
                <a:spcPts val="2580"/>
              </a:spcBef>
              <a:spcAft>
                <a:spcPts val="0"/>
              </a:spcAft>
              <a:buClr>
                <a:schemeClr val="dk1"/>
              </a:buClr>
              <a:buSzPts val="12900"/>
              <a:buChar char="•"/>
              <a:defRPr sz="129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•"/>
              <a:defRPr sz="9700"/>
            </a:lvl3pPr>
            <a:lvl4pPr marL="1828800" lvl="3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4pPr>
            <a:lvl5pPr marL="2286000" lvl="4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»"/>
              <a:defRPr sz="8100"/>
            </a:lvl5pPr>
            <a:lvl6pPr marL="2743200" lvl="5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6pPr>
            <a:lvl7pPr marL="3200400" lvl="6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7pPr>
            <a:lvl8pPr marL="3657600" lvl="7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8pPr>
            <a:lvl9pPr marL="4114800" lvl="8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620205" y="7534279"/>
            <a:ext cx="10660709" cy="24628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1pPr>
            <a:lvl2pPr marL="914400" lvl="1" indent="-22860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3pPr>
            <a:lvl4pPr marL="1828800" lvl="3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4pPr>
            <a:lvl5pPr marL="2286000" lvl="4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5pPr>
            <a:lvl6pPr marL="2743200" lvl="5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6pPr>
            <a:lvl7pPr marL="3200400" lvl="6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7pPr>
            <a:lvl8pPr marL="3657600" lvl="7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8pPr>
            <a:lvl9pPr marL="4114800" lvl="8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351422" y="25203151"/>
            <a:ext cx="19442430" cy="2975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1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6351422" y="3217069"/>
            <a:ext cx="19442430" cy="216027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351422" y="28178525"/>
            <a:ext cx="19442430" cy="422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1pPr>
            <a:lvl2pPr marL="914400" lvl="1" indent="-22860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3pPr>
            <a:lvl4pPr marL="1828800" lvl="3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4pPr>
            <a:lvl5pPr marL="2286000" lvl="4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5pPr>
            <a:lvl6pPr marL="2743200" lvl="5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6pPr>
            <a:lvl7pPr marL="3200400" lvl="6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7pPr>
            <a:lvl8pPr marL="3657600" lvl="7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8pPr>
            <a:lvl9pPr marL="4114800" lvl="8" indent="-2286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21631" y="1441450"/>
            <a:ext cx="29160788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21631" y="8401050"/>
            <a:ext cx="29160788" cy="23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t" anchorCtr="0">
            <a:noAutofit/>
          </a:bodyPr>
          <a:lstStyle>
            <a:lvl1pPr marL="457200" marR="0" lvl="0" indent="-1047750" algn="l" rtl="0">
              <a:spcBef>
                <a:spcPts val="2580"/>
              </a:spcBef>
              <a:spcAft>
                <a:spcPts val="0"/>
              </a:spcAft>
              <a:buClr>
                <a:schemeClr val="dk1"/>
              </a:buClr>
              <a:buSzPts val="12900"/>
              <a:buFont typeface="Arial"/>
              <a:buChar char="•"/>
              <a:defRPr sz="1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–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300" tIns="185150" rIns="370300" bIns="1851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005641" y="17598472"/>
            <a:ext cx="14925600" cy="31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3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Trata-se do corpo central do trabalho e pode ser organizado ou estruturado de acordo com a conveniência da exposição e com a construção lógica do trabalho. Na constituição desse corpo central do estudo é imprescindível ter presente o fio condutor em torno do qual esta parte será tecida. Descrever o modo como os dados foram coletados e o papel desempenhado pelo pesquisador.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005641" y="29231433"/>
            <a:ext cx="14872200" cy="51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just" rtl="0">
              <a:spcBef>
                <a:spcPts val="1028"/>
              </a:spcBef>
              <a:spcAft>
                <a:spcPts val="0"/>
              </a:spcAft>
              <a:buNone/>
            </a:pPr>
            <a:r>
              <a:rPr lang="pt-BR"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figuras são peças-chave em um pôster e devem ter um grande destaque. São elas que, em um primeiro momento, fisgarão 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  <a:r>
              <a:rPr lang="pt-BR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Figuras devem ter alta qualidade</a:t>
            </a:r>
            <a:r>
              <a:rPr lang="pt-BR"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de preferência coloridas e gráficos bem  elaborados. </a:t>
            </a:r>
            <a:r>
              <a:rPr lang="pt-BR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Figuras e tabelas deverão cobrir, no máximo, 50% do pôster, informando a fonte dos dados contidos nas mesmas. A fonte deverá ser colocada abaixo das figuras e tabelas como nos modelos dessa template.</a:t>
            </a:r>
            <a:r>
              <a:rPr lang="pt-BR" sz="3200" b="1" i="0" u="none" strike="noStrike" cap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005641" y="11171076"/>
            <a:ext cx="14854200" cy="56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Introdução visa apresentar o tema de estudo ao leitor, situando-o brevemente ante o que já foi investigado e escrito sobre ele, destacando, sobretudo, o problema, os objetivos e os procedimentos do trabalho. </a:t>
            </a:r>
            <a:endParaRPr/>
          </a:p>
          <a:p>
            <a:pPr marL="0" marR="0" lvl="0" indent="0" algn="just" rtl="0">
              <a:spcBef>
                <a:spcPts val="1028"/>
              </a:spcBef>
              <a:spcAft>
                <a:spcPts val="0"/>
              </a:spcAft>
              <a:buNone/>
            </a:pPr>
            <a:r>
              <a:rPr lang="pt-BR"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 seja, a introdução apresenta uma ideia clara ao leitor do que trata o estudo. Sugerimos que o pôster deva ser elaborado no tamanho 100 cm de altura x 90 cm de largura, em duas ou três colunas seguindo o modelo desta template. O acréscimo de mais tópicos fica a critério do(s) autor(es). Também sugerimos sua confecção em material adequado (lona, PVC, glosspaper ou similar) com corda para ser afixado</a:t>
            </a:r>
            <a:endParaRPr/>
          </a:p>
          <a:p>
            <a:pPr marL="0" marR="0" lvl="0" indent="0" algn="ctr" rtl="0">
              <a:spcBef>
                <a:spcPts val="1028"/>
              </a:spcBef>
              <a:spcAft>
                <a:spcPts val="0"/>
              </a:spcAft>
              <a:buNone/>
            </a:pPr>
            <a:endParaRPr sz="4800" b="0" i="0" u="none" strike="noStrike" cap="none">
              <a:solidFill>
                <a:srgbClr val="BDD1F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 descr="data:image/jpeg;base64,/9j/4AAQSkZJRgABAQAAAQABAAD/2wBDAAkGBwgHBgkIBwgKCgkLDRYPDQwMDRsUFRAWIB0iIiAdHx8kKDQsJCYxJx8fLT0tMTU3Ojo6Iys/RD84QzQ5Ojf/2wBDAQoKCg0MDRoPDxo3JR8lNzc3Nzc3Nzc3Nzc3Nzc3Nzc3Nzc3Nzc3Nzc3Nzc3Nzc3Nzc3Nzc3Nzc3Nzc3Nzc3Nzf/wAARCACVAK4DASIAAhEBAxEB/8QAGgAAAgMBAQAAAAAAAAAAAAAAAwQAAgUBBv/EAD0QAAICAQMCBAMHAwICCwAAAAECAxEABBIhMUETIlFxBWGBFDKRobHB8CNC0TNSJPEGFTRTYnKCkqLS4f/EABkBAAMBAQEAAAAAAAAAAAAAAAABAgMEBf/EACIRAAICAgIDAQADAAAAAAAAAAABAhEDIRJBIjFREwQUMv/aAAwDAQACEQMRAD8A92/+o/uf1zmOz6B7Z4zu77e/09croPh8usax5Yx1cj9PXOuOSLjaZxuDuhTO0aujXrXGb0PwSJF/ryPI135eOPTNONUCiIKAAK212yZZl0XHC+zxmbGj0EGs0CGMkSg+Zr7/AOM2zHGooItHiqyCJY0IiRV+QFZnPK2tFwxU9imj+GQwxkSxRu578m/xzM1Xw1FnkWJ2AU1TcjoD++beklkmVjJEY6NUe+Cn0jNI8iOvmN03tXXMpTml4vZcoL1RhJ8Pfne6j02i8rLoJVI8Mlwevas028rFGoMOovJ2zD+1lUtkfnES0OmMZZpRyeADjmxf9o/DO388rbbyKGwDrfXMMmRzlyZajSorKqiJ7QEV6ZjayeMahajkG5Qf9M0Onccd823NIxHULiuq0qNCSgClRfruJ9frm38bIoT2TONxMsul0XW+lXgzqoAxUyqGHUX86xiTSNpwquFa+rep75Slu6FZ60ZKStHM9MCmr08jBUmRiTQAPXD5UKo5Ci+xocZbGImTJkwAmQZMgwA21mCsNoNWDyCDmussRB2svHUdCPpmSQb4rp3OaU6l4SyBfEK2pK3WeTh7O5UWTUwuSFkW/cZeQ+W1PI9D2wcMaeGhaJVcqL8owslBDYFAZuN0cHPLkfIXnd4I8oJ9sFKoDQih9+j+Bw4xbAoC240re5zu315y+cbpxhQFHjRxTIrV0sZmaiARyldpA/t+Y98e0skrPIsy9DasFoEf5wXxdzFpDIELBDZr65M42texX2J8qODyOlnFW1L6d/8AiY7jP3JEsgfJuOPfp7Yd7kiDiVox1sdvfBeGzeX7Wfn90/tnIq7Ff060u6KJioKu4BCsCPx96y0lvIicADzsOvTp+fP0zJng0+m+JfDZI+Xadg0m2tylG6/UCsanmMrSCM+UnlvUA1X43+OaQx8nSCelZXXuzSKC5ZB06Yrh5IJthkEMixqKJbAdrz1scVGKSOSW3ZMmTKsSCoUAk88mqGWSWyYGQTG9joPkQTWcZdT/AGyRAAm/L27YAHyDKoGCgSEFh1IywwA3sZ0DIgMf90hLWBx7fli365yiWUhirA2CDVHPFxTqVM7R2aKVGWWGi60CCaDL6HCRalJ1ccq6jzI3Uf8A588qkjzwgxMscimmUiwD6Ytq11cKGQSx9t3koED1N8Dr+Odgwn2YFYod5DC3Zl46n+fhj6gAADMfS/EHkjMkfgyOT5wXO5fcAcV/CcbfUTRgGQadQQPvSkftioY9kxfSTGZCX8PcKsRvuA49hjGAC+pd4IpJIlDEC6N/tlhs1MFkWjrRB9D1GEcblI9eMWlE8aqNMsajcS+5SQfau+DehUZk7RQTPpZQoAUEA8Kym/p2PHywIh0gdWX7Nxe0bV4IrofcXhvivw6YwfaYWaeZWZjHJTBlI5UCugNEDr19eV4/smsRYYEgdm4ZQoOz1v0oZzvG+WuwujO1ks2rlQRhN8V7Wil6ep6dhx9Tl9JudYtLLKkUm0IlEGyPmOvvmjr5YUmiGgiiVkZrCxiyfWq6Y7o4YZvh8j6lE8ORy5obQK6EenTOtRUI6MkuUtlF+H6qRVM2pEwB+45JU+9d8pP8IaQ+I7xxnptiSh+ZwWhkm0usjiTUCXSu77k2gsnFgkg8joOncfV068T6Xx9KyMyPTIzWL54sX3Hz6HDk0W4Iy9X8Kn00bysyNGveyD+GZW4+KxF/7QKu/wCc5ofGPjH2hEji8NkX+o7KzfTtz3/AYb4Zo9EsSvqjIZCKK0fKSfkO1AZvHJUbkYvHb8TFmM4ICeJR7hQcpu1N8eIKZjXhiiKFDrnqR8J0ckK+FMwLG1JI5HtiWr+FTwC0HipfVByPplLLFkvHJGHu1JQACQMf7jGPX3xuG/DUsSWI5sUcsRR5BHNVWQZp0Z2ai/bHor4Kj/awJI4/5Yym7b563d6vIVB6gcZzaR0J+XpngvbOz0XjZopC8ZAYgAki7A6XhW+IeCFbUbQhNEjMvUa6TcsWkiDTOaXxW2j3rrXBs1+uSN5tKWaaCSVmrfLC2/j128EVzwAf2zROa9gmW1Z0utd2hEOwC9zG7J6ELVggnqCM7JrY4DtWfxyxVCYt2peCS6IpRu2/OuOSeOg9FBH8RLLeqTTIQW8VyhY+gB5HzuvTuc3J9IJFXwnaPau0BG2ivpnTF2tlJi2k1TbJpTNpmhQ0zb9oTgdfLx9cJF8WhlQPEDIhHDxsrL8+b9eMBOmm00yI8Mk+qYhgN17jdAm+OKHJ6UPliZl1cUuomKKdRPs8wtVjUD7h4N9SdwFm6IAAy6GaknxKnCRwSF/7lIJK8cE1dfX0wTSfEtQSscYgXn+rIAfwAJJ+u3DfDgkMARWklZnPiSMhtm9T8uKH0GPe+IRi6v4dJFpJtRNrpy0cZc+GFXdtF0bv0rqMPpPhqU7aiYzF6DgEheO3Un6XmhPGssMkTdHUqfY4j8IkK+Lo3CiSA0xB+8epNdhRB+uO3QMbQRxcKuwfIdcypNRLopmRuIWJaEVY6HgjrVntmuyLQU1QP5ZYxRsysUUlfumumJP6Jr4Y6fEoo5Edo085NlEO48cEcevGIfEJK1j6hdH4MoUGRgeTfA3VXP8Ayz0sxSNTI9AICST2GJaLTiTSyyalLbUHewI6DsOcpNLoUk3qzzTaYRTRB9UJ2ADF0XcE57gHkk8cDv2w+mm8FoRLqkWpAA8sbBbJLUOF5v1J/PHSkcsEhhjIgQ7GdmJBFg0oHXngnirPfGJtAYPhRR2plJprLbBZ2df9vlN/LFLydscfFUBi0n20y7ZtNzIQQE3AiyDx6GjhlGp0w8JpkXaSSyxUGFdaur4PfKwmQb9unVl3O+4Ix53t6Dn2wmnhMkwSWApGEbn+oB27HgdTxipF3RnaiGYziSdPGV0u4qG6+hPSuO3PfnANGzC4dJqx6hlX9mxzV6BZB/w0siEcKZJGcHjuL/TOaOLwUv7shUblB5X5Hk97zD9pRlaZDjGWzsmteCvtOmkBZqQxf1A3XjtRoE4vLqZ9WT9lVo41sF5vJZ9QKJP5X64wFE+vd9u5YlKKTyN39x/QX8iMM2m00hLNBExPUsgJzJuMRAoYk08H9CMOeAxoBn+ZOEWduf8Ah5hQ9B/nLLDFErGGKOMsedigXjejj3ygnlV5OSvJgg8Wg0+y5IImduWJUE4wkSRJtjRVUdlGSRzHGWCM5FeVepzK1fxRkVhbIzikVoiLPpd9a/DrxRzsS1RZYK03xKeYrxHHt/GiB78E/UeuPwqkmliLqpXYpF8gcYv8P0pXT7ZHLluWZeA59fWugHPQDGNPFH4SnYCRYBI9MpgEVoxwrL7XlNTqRCvA3OeiXROSZ4I/9XYL7EX+WBlgSSRdkMZA5sr3xBoEdbOp88HFHixx8zRPHbp3yiiWLUyzw6dWMxUhiQO1ML+gIx9YxvA7DmhwMtsUMG5r3wsQkj61pLCIAPvRl6r8vfHoy5UeIoDVyAb5zjpu8ynaw6HF5PtEjMqMq1Rrn53z/OmAy2tG5YlY0jSAMPX5fjWW1koSEqIjIz+VV7H69sS1Opk0iqJ0M1MDUQLMOfQ9cKmvQuA8e1ST5twr+cVjoTIsEaPFp13HztKwvgWSeR7nj2w2sdAgRwWLmgoNE+uGRkcBlIO4cH1GQorNuboOgOAC3wtv6LLR4dmsjrbE/vhda+yAi+W8o/n45X4dxoYf/Li2ql8WXj7q8D55nkkoocgOLAt9slVSdmxG59bb9gOP84TUu8UDSIoOzk2e3fM+DXRPO0pIAK7fIWe6PcVYqzR73nIkxKzShiWIeGn3QOPXv1/XOkHoDXfpnJA5B8IgNfmLC/yy18DJb2TRzqq9+c1NNH4UXPU8timiiLOCfup+vbC66cIjBuQK8o6uxNKo9znThj2UkC1WsU3HCQ0zCo4Q3mc9ifRfnndPpFOoV5WMrovBYUFu+FA4A/PpZ4xjQ6fwNMqsbkIuR+7N3OUZ9mrJUV5lVvQg9Pw/fOgdjdcUMHCTT3/vPU/PCDAxnasppeGY8YgIVQzK2wWLG6ufbDWAMptpeDzd5GNx8dxx9cBHYxxu9ecvnDwvH0ysJcrcoUN6KbGAzq9x6dMo0ZZgwYqRxYy/RjneuJAeV/6Wxa3wzPC7bI6VvDUeqkMeb456enbNz4Nq01vwzTaiNiwZACW62OD+d4XWwJNFIkq7o3Qq4urXE/h+ph0PwqBdZKkRjuIliBuZbBofS6y27iHZoTQRylTIDa+jEYlOmki3IFkklC8IhJP19Pc1gtR8SfUREaaMMr8Ahuff0H43i5+1Im3xaQuLCDnk9yev4ZlLIoj9E0vxIeBBpkUKrRgA82BV+nWvnlppdhWNADI33QegHqf5zmZC0whCSS6oxAnbsXzMl8cgCuO/W7xrSw6ZTNsjljC1uLki+Ot9+mc05ctsT0wxijKqdUyuevmAFn2/TKSBgpZEMIJH3QAze/p7YZYICpKIoDDll6n69e5zuxQKryjgC8lStktthMlH532GAnlEVGWRYwfQE/z8MrC0c88UelfzE+ZhuO0Vd9R3ofXHGNyA0ptQuhgVQpknkNJGvJdv8ep+WX0ukZZBNqn8SfqP9qX6D9/0HGVi+GxxnesknjcXLY3H5dKA4HAAwn2N6/7XqP8A3D/GdqpKkUNjM5iDPqqHKlSTfWqIGOwRGKPa0jyGybbr7ZyRRV0LLC+OvOAFwe474NfNE1kjcW68VgIpzG7wlGIjBpj6DoPfJqFPgJpgpO8bWNcV3vAGNKdyA5VRcQHyFZdVCqAOg6ZAQtKSLwAiNuF/llsEjAOaIpuRz+OE74ACnVnBVW2kg81lIEeNApkLEdWPAwpKk9Qa4OB1mnkmjAikKOp4IYr+mJAU1smoSPbAu+RgaG2xX5fhY98xz8K06yjVTaZXkdiJBrKI6dQBxfQX6DNSLR6pZQ76ggKeAGJsWeoPyOA1upZw4eGTwhyDsaxx7V1+eNexpicmnbSujGOJdNI/h+Gx3FT2Kki64PB+mTXiSPTBoFVmDoQrdALHI+nbp8x2UeeTV72XVK+nWhESgIPHJ/Sv8VhNXL/1f8OWZDu8KyaoEmieB79u1X2znyRXL2THbLRzzxpAi6dyiqAfN1/L642rAxkzqq7iQQzAj+cYqut8A+E8Ookn43hVu+OvXgfzrnA8mrOyfTTJGTWwrVnsWIP5D63mLSBrdjJnhvwkayP7Y+SL+Q6D5nOSGZhUZWJQf71LX7URnYNNBpl8OCFI0PUIoHI6YVgAOK/DBNLQWVkgjkJLhiarhyO99jnI9PFC4kTeHA4JkY1+J+WFyr9APUjEm7JNDQSSPDcrEtuPJrG8xkd1niZOm8Bl5Njp2982Ac7YS5RspM7i0u86mMDiMKd3Psen0xnBkW7D1UfvlDALxp47sGQhmNXX9x/SstpnMy+LtoE0nt65IDaaY+sd/kMNH0b3wEy+J6zTPLMjokRKqaZrsHt07Y5lJTSmuvQYDEINKUZg8UIFqf6ZPJHv88ak8YkGBlHqJBhgKHGAniew8chQgk11B9xgIE+mldGDSKhLWDGCPfDRTDxCm9CFUc7ub+Yy6SLLGSp6EiyK5GKzrpHlG+PTu107ORY449+uLsY2ZFCM+4bVHJ9M8/FWulknlQGPxDsRhwSOCxHfpQ+QvvmxJHEYTHp1G0uLERArnqazz2m+yiFRLK4kRyrkM43MDV/WrrteRkdR0Jh9VBBCpcQLI8j8LQJYnkgWPkT2HXFviUO6ExLGEHlVkUgUGZQ1UPvG6B+WG06RtqQ0AeVI4xt3OeCbHf5Ai/fK6121En2aAf1Wpy//AHYHIJ9fMPw5znTb0UnQzDIY2CJpZEUnk8fie5+uMiuorEI9NrBtDaoyjkEglKH/AMrPvWFfUmJyrBWIG6lcA17GslolqxmuScBLOb2xRtJR5YEAX6X3xGTW6jW39gj26cAh5pCY7PysX17gYSPRTugL6yRf9scNBFHoOOf59aUNWwqjS59DlTyyjkc/tlqyoPJFZn2Sy3pZPUXRzR0LFtOu5SCtrz3o1f1q8xdVHOzAwtJQHIVwov6qcL8OM2kZ5JWkZmoFWkBFCzwAAAefTtm2KajpjX03c5XN4o2uQqfDPm7XgRrdRXKQXQ/vb/650cl9HYaJkVYNxAqM9fpjAljr76/jiEckExaGXY6LYKtyLsH98KNHomArTaaj/wCEYnJ9FaHFdW+6wPsc43LqPTnBxxJAtRIiLdkKtZKaRSyvRIoUMpX2INdZSblCo+8RxgYI/AUrLOWJPBJrCApvsuCGA/u/nrjBldLEV0kcb3e2m9++J6HQabzNLCJJo3Kb5CXJrobN80f1x9ihVihQsL6nv88ydRKYPhfjxCQuH/q7SobeTRFHjrQr2xD6G9fInw7SPJp4VDt5VVFA3N2GZOm+HJDpY4nlldwtNJvILG7J+p/XAmPXSaw6mdHdt5CrvUqiX0F8364+ib2EjIUfpRNkfUZz5JqWidGfqFGmTVvG7q7NHFvLk7Lrzc+m8n8MLCE026X/AE0Y0tgkkDuTfJPJv2xTVJqTJBDE6ySSTGaVWA8gB4punUoOb75rW61a7v8A1ZFuKG/9FEkhm3eH5yODXFZxtOJJgzkEKKK7Qb69T6f4wgPmYkEE9vQZ3cl+HuokUKPOSn8IqykarG3ghFCAWASO57CvfDKKGK/ZaUb9TOwUXbMvB9emWj00g5Osma+/l/xg3bspuw26sqzXXHcZMmIk5IFeNkkXcpHIPfnKy70iVdOwj9PLYH0yZMEhgXOpKWs0YNDrHfP44VC9xlnJO4njgGsmTNeKoXZzTn+vN83P7D9sNY54yZMyaKZzcLHlHGdjlKilsAkmgcmTHbRHZHk8UAyDft5AbkDOAopK+DGRdnyDn+UMmTCM5fS0deSMsGfTQluOdtfzqcBLIqtpIFjVU3vMQOLav8sT9BkyZtGTadjfoOZKPS/c4HVyXp3UAjdS2D6msmTOfoUfaKGO53ljJRmAB4BFCz09yctGs4cbtQTzdBAOPTJkzT3dk9oIP6fAZzXcnk5fxAbtcmTJeoqg7YGaNpT5HCqQNylQQ15fRwtDuG5Nl8Kse2smTAZ//9k="/>
          <p:cNvSpPr/>
          <p:nvPr/>
        </p:nvSpPr>
        <p:spPr>
          <a:xfrm>
            <a:off x="-491134" y="-4476750"/>
            <a:ext cx="9624418" cy="689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6607434" y="28783904"/>
            <a:ext cx="15183900" cy="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7012842" y="28460176"/>
            <a:ext cx="139509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LIMA. Elon Lages. Números e funções reais. Rio de Janeiro. Editora SBM. 2013 (Coleção PROFMAT) </a:t>
            </a:r>
            <a:endParaRPr sz="300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D´AMBROSIO, U. Educação Matemática: da teoria à prática. 12 ed. Campinas - SP: Papirus, 1996. (Coleção Perspectivas em Educação Matemática). </a:t>
            </a:r>
            <a:endParaRPr sz="300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FIORENTINI, Dario. Investigação em educação matemática: percursos teóricos e metodológicos – Campinas, SP: Autores Associados, 2006. – (Coleção formação de professores)</a:t>
            </a:r>
            <a:endParaRPr sz="3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0" y="-607858"/>
            <a:ext cx="184731" cy="1215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0" y="2373467"/>
            <a:ext cx="184731" cy="1215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7012842" y="20254914"/>
            <a:ext cx="13950900" cy="61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último item deve efetuar o fechamento do conteúdo apresentado. </a:t>
            </a:r>
            <a:r>
              <a:rPr lang="pt-BR" sz="3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Acima de tudo, um bom pôster deve ter pouco texto. Não tão pouco quanto uma apresentação de slides, porém bem menos do que um artigo. É preferível usar frases telegráficas, diretas e curtas, organizadas em tópicos, ao invés de orações longas e estruturas complexas. Deve-se concluir somente o que foi comprovado, com interpretação lógica, não cabendo opiniões próprias sem quaisquer fundamentações ou análises não investigadas. Nessa fase final, é importante que o pesquisador retome a questão central da investigação e, ainda que os resultados possam surgir durante o desenvolvimento da pesquisa, sobretudo durante o processo de análise ou interpretação, agora os (re)apresente com ênfase, buscando um esforço de síntese.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-40183" y="6513784"/>
            <a:ext cx="32444100" cy="12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900" tIns="45950" rIns="91900" bIns="459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TÍTULO: Subtítulo</a:t>
            </a:r>
            <a:endParaRPr sz="7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218840" y="8095983"/>
            <a:ext cx="29744700" cy="18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spAutoFit/>
          </a:bodyPr>
          <a:lstStyle/>
          <a:p>
            <a:pPr marL="1619250" marR="0" lvl="0" indent="-161925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</a:t>
            </a:r>
            <a:r>
              <a:rPr lang="pt-BR" sz="4800" b="1" u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44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Autor</a:t>
            </a:r>
            <a:r>
              <a:rPr lang="pt-BR" sz="4800" b="1" u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  <a:p>
            <a:pPr marL="1619250" marR="0" lvl="0" indent="-161925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u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pt-BR" sz="3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Instituição , e-mail;</a:t>
            </a:r>
            <a:endParaRPr/>
          </a:p>
          <a:p>
            <a:pPr marL="1619250" marR="0" lvl="0" indent="-161925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3200" b="0" u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pt-BR" sz="3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instituição, e-mail.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5940929" y="9129233"/>
            <a:ext cx="596762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400" b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1696" y="10962751"/>
            <a:ext cx="12363576" cy="604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16607434" y="17226855"/>
            <a:ext cx="146721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TABELA 1: Disciplinas do 4° semestre do curso de LIMF.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Disponível em &lt;http://www.ufopa.edu.br/arquivo/proen-cursos-portarias-ppcs/matematica-fisica-li-ppc&gt;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17056494" y="33560517"/>
            <a:ext cx="5589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Apoio: 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005641" y="9915848"/>
            <a:ext cx="8434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1005641" y="16485150"/>
            <a:ext cx="8434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Materiais e métodos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17012842" y="19116104"/>
            <a:ext cx="8434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17012842" y="27489992"/>
            <a:ext cx="8434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205746" y="28031088"/>
            <a:ext cx="146721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1: Pão de Açúcar.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Disponível em &lt;http://visit.rio/que_fazer/paodeacucar/&gt;</a:t>
            </a:r>
            <a:endParaRPr/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95412" y="21039459"/>
            <a:ext cx="10418381" cy="694897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/>
          <p:nvPr/>
        </p:nvSpPr>
        <p:spPr>
          <a:xfrm>
            <a:off x="0" y="0"/>
            <a:ext cx="324040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" descr="Texto preto sobre fundo branco&#10;&#10;Descrição gerada automa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665711" y="33529571"/>
            <a:ext cx="1949487" cy="1189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605366" y="33776870"/>
            <a:ext cx="2577847" cy="902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827775" y="33218650"/>
            <a:ext cx="2723578" cy="1811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p1"/>
          <p:cNvCxnSpPr/>
          <p:nvPr/>
        </p:nvCxnSpPr>
        <p:spPr>
          <a:xfrm>
            <a:off x="17138125" y="33293200"/>
            <a:ext cx="13841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5" name="Google Shape;115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0175" y="-83600"/>
            <a:ext cx="32404050" cy="58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Angelica Araujo</dc:creator>
  <cp:lastModifiedBy>Ana Luiza Kessler</cp:lastModifiedBy>
  <cp:revision>1</cp:revision>
  <dcterms:created xsi:type="dcterms:W3CDTF">2012-09-26T02:05:16Z</dcterms:created>
  <dcterms:modified xsi:type="dcterms:W3CDTF">2023-06-13T19:10:07Z</dcterms:modified>
</cp:coreProperties>
</file>